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62" r:id="rId9"/>
    <p:sldId id="298"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33" r:id="rId44"/>
    <p:sldId id="324" r:id="rId45"/>
    <p:sldId id="288" r:id="rId46"/>
    <p:sldId id="289" r:id="rId47"/>
    <p:sldId id="320" r:id="rId48"/>
    <p:sldId id="334" r:id="rId49"/>
    <p:sldId id="335"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4AE21F3C-EDE1-4BB1-9B73-9D9352944414}" v="1800" dt="2023-01-25T23:21:35.923"/>
    <p1510:client id="{5A0AAAB8-49A6-F942-A54D-C6F3E5FF3A63}" v="89" dt="2021-07-13T17:54:45.232"/>
    <p1510:client id="{67925B99-D705-45C1-B638-601127FD07AB}" v="2342" dt="2023-01-26T23:07:15.185"/>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8AE370-8B56-4FDD-A010-8263BC6DBF1D}" type="doc">
      <dgm:prSet loTypeId="urn:microsoft.com/office/officeart/2005/8/layout/process5" loCatId="process" qsTypeId="urn:microsoft.com/office/officeart/2005/8/quickstyle/simple1" qsCatId="simple" csTypeId="urn:microsoft.com/office/officeart/2005/8/colors/accent1_2" csCatId="accent1" phldr="1"/>
      <dgm:spPr/>
    </dgm:pt>
    <dgm:pt modelId="{8546B1B3-E33E-46BE-B439-E5CE48E68FC7}">
      <dgm:prSet phldrT="[Text]" phldr="0"/>
      <dgm:spPr/>
      <dgm:t>
        <a:bodyPr/>
        <a:lstStyle/>
        <a:p>
          <a:pPr rtl="0"/>
          <a:r>
            <a:rPr lang="en-US" dirty="0">
              <a:latin typeface="Abadi"/>
            </a:rPr>
            <a:t>Request rocket launch data from SpaceX API</a:t>
          </a:r>
        </a:p>
      </dgm:t>
    </dgm:pt>
    <dgm:pt modelId="{522FAE65-DEE1-4D09-A85A-1E9F80A85960}" type="parTrans" cxnId="{27287F88-040D-41DD-8072-4E9B0A843B04}">
      <dgm:prSet/>
      <dgm:spPr/>
    </dgm:pt>
    <dgm:pt modelId="{8BF09BD0-AC82-4C81-A6A0-26E0915AF71D}" type="sibTrans" cxnId="{27287F88-040D-41DD-8072-4E9B0A843B04}">
      <dgm:prSet/>
      <dgm:spPr/>
      <dgm:t>
        <a:bodyPr/>
        <a:lstStyle/>
        <a:p>
          <a:endParaRPr lang="en-US"/>
        </a:p>
      </dgm:t>
    </dgm:pt>
    <dgm:pt modelId="{51D06EEE-9AD6-4087-966D-8DE9788912E0}">
      <dgm:prSet phldrT="[Text]" phldr="0"/>
      <dgm:spPr/>
      <dgm:t>
        <a:bodyPr/>
        <a:lstStyle/>
        <a:p>
          <a:pPr rtl="0"/>
          <a:r>
            <a:rPr lang="en-US" dirty="0">
              <a:latin typeface="Abadi"/>
            </a:rPr>
            <a:t>Decode the response content as a Json using .</a:t>
          </a:r>
          <a:r>
            <a:rPr lang="en-US" dirty="0" err="1">
              <a:latin typeface="Abadi"/>
            </a:rPr>
            <a:t>json</a:t>
          </a:r>
          <a:r>
            <a:rPr lang="en-US" dirty="0">
              <a:latin typeface="Abadi"/>
            </a:rPr>
            <a:t>() and turn it into a </a:t>
          </a:r>
          <a:r>
            <a:rPr lang="en-US" dirty="0" err="1">
              <a:latin typeface="Abadi"/>
            </a:rPr>
            <a:t>dataframe</a:t>
          </a:r>
          <a:r>
            <a:rPr lang="en-US" dirty="0">
              <a:latin typeface="Abadi"/>
            </a:rPr>
            <a:t> using .</a:t>
          </a:r>
          <a:r>
            <a:rPr lang="en-US" dirty="0" err="1">
              <a:latin typeface="Abadi"/>
            </a:rPr>
            <a:t>json_normalize</a:t>
          </a:r>
          <a:r>
            <a:rPr lang="en-US" dirty="0">
              <a:latin typeface="Abadi"/>
            </a:rPr>
            <a:t>()</a:t>
          </a:r>
        </a:p>
      </dgm:t>
    </dgm:pt>
    <dgm:pt modelId="{5B7AEA93-8507-49B8-B658-393A6B3DF1AC}" type="parTrans" cxnId="{A3FDF5E4-6CB1-4159-B648-471688A2BEC7}">
      <dgm:prSet/>
      <dgm:spPr/>
    </dgm:pt>
    <dgm:pt modelId="{66EC9630-F5CA-4FDD-9763-583542C9C1D4}" type="sibTrans" cxnId="{A3FDF5E4-6CB1-4159-B648-471688A2BEC7}">
      <dgm:prSet/>
      <dgm:spPr/>
      <dgm:t>
        <a:bodyPr/>
        <a:lstStyle/>
        <a:p>
          <a:endParaRPr lang="en-US"/>
        </a:p>
      </dgm:t>
    </dgm:pt>
    <dgm:pt modelId="{6C3689A2-F4DB-4A55-A96F-0909F0E400AD}">
      <dgm:prSet phldrT="[Text]" phldr="0"/>
      <dgm:spPr/>
      <dgm:t>
        <a:bodyPr/>
        <a:lstStyle/>
        <a:p>
          <a:pPr rtl="0"/>
          <a:r>
            <a:rPr lang="en-US" dirty="0">
              <a:latin typeface="Abadi"/>
            </a:rPr>
            <a:t>Replace missing values with calculated mean</a:t>
          </a:r>
        </a:p>
      </dgm:t>
    </dgm:pt>
    <dgm:pt modelId="{426E0764-05E9-4CCF-84C9-78EB1FF22C98}" type="parTrans" cxnId="{DE841366-B889-4026-B470-7E40E894D73D}">
      <dgm:prSet/>
      <dgm:spPr/>
    </dgm:pt>
    <dgm:pt modelId="{B83A9909-45EC-4704-863E-C378698B311F}" type="sibTrans" cxnId="{DE841366-B889-4026-B470-7E40E894D73D}">
      <dgm:prSet/>
      <dgm:spPr/>
      <dgm:t>
        <a:bodyPr/>
        <a:lstStyle/>
        <a:p>
          <a:endParaRPr lang="en-US"/>
        </a:p>
      </dgm:t>
    </dgm:pt>
    <dgm:pt modelId="{D05D5D2A-0EE4-4830-9A82-63B83E477D79}">
      <dgm:prSet phldr="0"/>
      <dgm:spPr/>
      <dgm:t>
        <a:bodyPr/>
        <a:lstStyle/>
        <a:p>
          <a:pPr rtl="0"/>
          <a:r>
            <a:rPr lang="en-US" dirty="0">
              <a:latin typeface="Abadi"/>
            </a:rPr>
            <a:t>Filter the </a:t>
          </a:r>
          <a:r>
            <a:rPr lang="en-US" dirty="0" err="1">
              <a:latin typeface="Abadi"/>
            </a:rPr>
            <a:t>dataframe</a:t>
          </a:r>
          <a:r>
            <a:rPr lang="en-US" dirty="0">
              <a:latin typeface="Abadi"/>
            </a:rPr>
            <a:t> to only include Falcon 9 launches</a:t>
          </a:r>
        </a:p>
      </dgm:t>
    </dgm:pt>
    <dgm:pt modelId="{F17C3051-346A-4A4A-8CD9-C968E68FF493}" type="parTrans" cxnId="{5AAC8173-2B63-4CDC-915E-D9580FA0961C}">
      <dgm:prSet/>
      <dgm:spPr/>
    </dgm:pt>
    <dgm:pt modelId="{9AB75186-AD56-4AA9-819E-F8E472012EDF}" type="sibTrans" cxnId="{5AAC8173-2B63-4CDC-915E-D9580FA0961C}">
      <dgm:prSet/>
      <dgm:spPr/>
      <dgm:t>
        <a:bodyPr/>
        <a:lstStyle/>
        <a:p>
          <a:endParaRPr lang="en-US"/>
        </a:p>
      </dgm:t>
    </dgm:pt>
    <dgm:pt modelId="{1BE9679D-90E8-4107-81EC-34CF4C9D4D04}">
      <dgm:prSet phldr="0"/>
      <dgm:spPr/>
      <dgm:t>
        <a:bodyPr/>
        <a:lstStyle/>
        <a:p>
          <a:pPr rtl="0"/>
          <a:r>
            <a:rPr lang="en-US" dirty="0">
              <a:latin typeface="Abadi"/>
            </a:rPr>
            <a:t>Apply helper functions to extract information and form a dataframe  </a:t>
          </a:r>
        </a:p>
      </dgm:t>
    </dgm:pt>
    <dgm:pt modelId="{34C7600D-3EBE-448A-BFE7-3CAD01DB4E2B}" type="parTrans" cxnId="{F6F3D1E0-DBB3-4488-886D-0EFAA680FB64}">
      <dgm:prSet/>
      <dgm:spPr/>
    </dgm:pt>
    <dgm:pt modelId="{CE72A792-B203-4568-A98E-B598BC5A9B71}" type="sibTrans" cxnId="{F6F3D1E0-DBB3-4488-886D-0EFAA680FB64}">
      <dgm:prSet/>
      <dgm:spPr/>
      <dgm:t>
        <a:bodyPr/>
        <a:lstStyle/>
        <a:p>
          <a:endParaRPr lang="en-US"/>
        </a:p>
      </dgm:t>
    </dgm:pt>
    <dgm:pt modelId="{3ED2B6BF-BE55-4FB7-8D79-FCEA7013F48A}">
      <dgm:prSet phldr="0"/>
      <dgm:spPr/>
      <dgm:t>
        <a:bodyPr/>
        <a:lstStyle/>
        <a:p>
          <a:pPr rtl="0"/>
          <a:r>
            <a:rPr lang="en-US" dirty="0">
              <a:latin typeface="Abadi"/>
            </a:rPr>
            <a:t>Export it to a </a:t>
          </a:r>
          <a:r>
            <a:rPr lang="en-US" b="1" dirty="0">
              <a:latin typeface="Abadi"/>
            </a:rPr>
            <a:t>CSV</a:t>
          </a:r>
          <a:r>
            <a:rPr lang="en-US" dirty="0">
              <a:latin typeface="Abadi"/>
            </a:rPr>
            <a:t> for the next section</a:t>
          </a:r>
        </a:p>
      </dgm:t>
    </dgm:pt>
    <dgm:pt modelId="{C9AB1837-666D-4BAC-B85E-B1F788798330}" type="parTrans" cxnId="{04735A13-34AA-4057-B9E0-E6A7103D1E29}">
      <dgm:prSet/>
      <dgm:spPr/>
    </dgm:pt>
    <dgm:pt modelId="{45B8DFDB-6BD5-4BA6-87FB-5375CD465E49}" type="sibTrans" cxnId="{04735A13-34AA-4057-B9E0-E6A7103D1E29}">
      <dgm:prSet/>
      <dgm:spPr/>
    </dgm:pt>
    <dgm:pt modelId="{23DF3D3E-923B-4513-AF01-0E5B56635BB4}" type="pres">
      <dgm:prSet presAssocID="{828AE370-8B56-4FDD-A010-8263BC6DBF1D}" presName="diagram" presStyleCnt="0">
        <dgm:presLayoutVars>
          <dgm:dir/>
          <dgm:resizeHandles val="exact"/>
        </dgm:presLayoutVars>
      </dgm:prSet>
      <dgm:spPr/>
    </dgm:pt>
    <dgm:pt modelId="{EF4C044F-4BC1-49A2-8113-44748EBBDEA3}" type="pres">
      <dgm:prSet presAssocID="{8546B1B3-E33E-46BE-B439-E5CE48E68FC7}" presName="node" presStyleLbl="node1" presStyleIdx="0" presStyleCnt="6">
        <dgm:presLayoutVars>
          <dgm:bulletEnabled val="1"/>
        </dgm:presLayoutVars>
      </dgm:prSet>
      <dgm:spPr/>
    </dgm:pt>
    <dgm:pt modelId="{FE766E36-AE9C-47B3-B57F-C1E1FD6FAABA}" type="pres">
      <dgm:prSet presAssocID="{8BF09BD0-AC82-4C81-A6A0-26E0915AF71D}" presName="sibTrans" presStyleLbl="sibTrans2D1" presStyleIdx="0" presStyleCnt="5"/>
      <dgm:spPr/>
    </dgm:pt>
    <dgm:pt modelId="{C68A86D1-AEFB-44CF-A9C3-D908FBF330BC}" type="pres">
      <dgm:prSet presAssocID="{8BF09BD0-AC82-4C81-A6A0-26E0915AF71D}" presName="connectorText" presStyleLbl="sibTrans2D1" presStyleIdx="0" presStyleCnt="5"/>
      <dgm:spPr/>
    </dgm:pt>
    <dgm:pt modelId="{068D553F-F5AE-4131-94F0-CFA2D14B30CC}" type="pres">
      <dgm:prSet presAssocID="{51D06EEE-9AD6-4087-966D-8DE9788912E0}" presName="node" presStyleLbl="node1" presStyleIdx="1" presStyleCnt="6">
        <dgm:presLayoutVars>
          <dgm:bulletEnabled val="1"/>
        </dgm:presLayoutVars>
      </dgm:prSet>
      <dgm:spPr/>
    </dgm:pt>
    <dgm:pt modelId="{4FABE4C3-7732-46C1-86CF-1A6552680430}" type="pres">
      <dgm:prSet presAssocID="{66EC9630-F5CA-4FDD-9763-583542C9C1D4}" presName="sibTrans" presStyleLbl="sibTrans2D1" presStyleIdx="1" presStyleCnt="5"/>
      <dgm:spPr/>
    </dgm:pt>
    <dgm:pt modelId="{EB93BA93-2C35-47DD-9675-8D045D22522B}" type="pres">
      <dgm:prSet presAssocID="{66EC9630-F5CA-4FDD-9763-583542C9C1D4}" presName="connectorText" presStyleLbl="sibTrans2D1" presStyleIdx="1" presStyleCnt="5"/>
      <dgm:spPr/>
    </dgm:pt>
    <dgm:pt modelId="{6F2F3DC7-73EB-437D-ABE3-A3F173C9D4CB}" type="pres">
      <dgm:prSet presAssocID="{1BE9679D-90E8-4107-81EC-34CF4C9D4D04}" presName="node" presStyleLbl="node1" presStyleIdx="2" presStyleCnt="6">
        <dgm:presLayoutVars>
          <dgm:bulletEnabled val="1"/>
        </dgm:presLayoutVars>
      </dgm:prSet>
      <dgm:spPr/>
    </dgm:pt>
    <dgm:pt modelId="{7A3979E0-18B1-46B0-8C84-ADD7C4A1B80B}" type="pres">
      <dgm:prSet presAssocID="{CE72A792-B203-4568-A98E-B598BC5A9B71}" presName="sibTrans" presStyleLbl="sibTrans2D1" presStyleIdx="2" presStyleCnt="5"/>
      <dgm:spPr/>
    </dgm:pt>
    <dgm:pt modelId="{FA6B1209-5C08-42E0-AFD5-4B6576813E50}" type="pres">
      <dgm:prSet presAssocID="{CE72A792-B203-4568-A98E-B598BC5A9B71}" presName="connectorText" presStyleLbl="sibTrans2D1" presStyleIdx="2" presStyleCnt="5"/>
      <dgm:spPr/>
    </dgm:pt>
    <dgm:pt modelId="{0838EAFF-8940-4920-86E4-DD5924A61B56}" type="pres">
      <dgm:prSet presAssocID="{D05D5D2A-0EE4-4830-9A82-63B83E477D79}" presName="node" presStyleLbl="node1" presStyleIdx="3" presStyleCnt="6">
        <dgm:presLayoutVars>
          <dgm:bulletEnabled val="1"/>
        </dgm:presLayoutVars>
      </dgm:prSet>
      <dgm:spPr/>
    </dgm:pt>
    <dgm:pt modelId="{A6691B37-2E66-4B32-AC0D-D5BB46C98557}" type="pres">
      <dgm:prSet presAssocID="{9AB75186-AD56-4AA9-819E-F8E472012EDF}" presName="sibTrans" presStyleLbl="sibTrans2D1" presStyleIdx="3" presStyleCnt="5"/>
      <dgm:spPr/>
    </dgm:pt>
    <dgm:pt modelId="{65CD156B-CD69-41CC-8699-B7555573C14A}" type="pres">
      <dgm:prSet presAssocID="{9AB75186-AD56-4AA9-819E-F8E472012EDF}" presName="connectorText" presStyleLbl="sibTrans2D1" presStyleIdx="3" presStyleCnt="5"/>
      <dgm:spPr/>
    </dgm:pt>
    <dgm:pt modelId="{F703732B-87B9-43CE-B771-F4103168B6D9}" type="pres">
      <dgm:prSet presAssocID="{6C3689A2-F4DB-4A55-A96F-0909F0E400AD}" presName="node" presStyleLbl="node1" presStyleIdx="4" presStyleCnt="6">
        <dgm:presLayoutVars>
          <dgm:bulletEnabled val="1"/>
        </dgm:presLayoutVars>
      </dgm:prSet>
      <dgm:spPr/>
    </dgm:pt>
    <dgm:pt modelId="{6B42FE4D-4B3B-44CF-9D7A-69D304F93988}" type="pres">
      <dgm:prSet presAssocID="{B83A9909-45EC-4704-863E-C378698B311F}" presName="sibTrans" presStyleLbl="sibTrans2D1" presStyleIdx="4" presStyleCnt="5"/>
      <dgm:spPr/>
    </dgm:pt>
    <dgm:pt modelId="{5E8C32B9-4308-4952-A5E2-22F5E6614562}" type="pres">
      <dgm:prSet presAssocID="{B83A9909-45EC-4704-863E-C378698B311F}" presName="connectorText" presStyleLbl="sibTrans2D1" presStyleIdx="4" presStyleCnt="5"/>
      <dgm:spPr/>
    </dgm:pt>
    <dgm:pt modelId="{3CCF076C-69F4-4188-B0C6-31049CD4BBAF}" type="pres">
      <dgm:prSet presAssocID="{3ED2B6BF-BE55-4FB7-8D79-FCEA7013F48A}" presName="node" presStyleLbl="node1" presStyleIdx="5" presStyleCnt="6">
        <dgm:presLayoutVars>
          <dgm:bulletEnabled val="1"/>
        </dgm:presLayoutVars>
      </dgm:prSet>
      <dgm:spPr/>
    </dgm:pt>
  </dgm:ptLst>
  <dgm:cxnLst>
    <dgm:cxn modelId="{5D2BEC10-B87E-4BBE-9559-B071DFAC014F}" type="presOf" srcId="{B83A9909-45EC-4704-863E-C378698B311F}" destId="{6B42FE4D-4B3B-44CF-9D7A-69D304F93988}" srcOrd="0" destOrd="0" presId="urn:microsoft.com/office/officeart/2005/8/layout/process5"/>
    <dgm:cxn modelId="{04735A13-34AA-4057-B9E0-E6A7103D1E29}" srcId="{828AE370-8B56-4FDD-A010-8263BC6DBF1D}" destId="{3ED2B6BF-BE55-4FB7-8D79-FCEA7013F48A}" srcOrd="5" destOrd="0" parTransId="{C9AB1837-666D-4BAC-B85E-B1F788798330}" sibTransId="{45B8DFDB-6BD5-4BA6-87FB-5375CD465E49}"/>
    <dgm:cxn modelId="{6FFA9119-E12E-4443-8FDA-1F8C4105F596}" type="presOf" srcId="{828AE370-8B56-4FDD-A010-8263BC6DBF1D}" destId="{23DF3D3E-923B-4513-AF01-0E5B56635BB4}" srcOrd="0" destOrd="0" presId="urn:microsoft.com/office/officeart/2005/8/layout/process5"/>
    <dgm:cxn modelId="{2055F51B-D214-4738-B46E-D21AECA64A5A}" type="presOf" srcId="{9AB75186-AD56-4AA9-819E-F8E472012EDF}" destId="{65CD156B-CD69-41CC-8699-B7555573C14A}" srcOrd="1" destOrd="0" presId="urn:microsoft.com/office/officeart/2005/8/layout/process5"/>
    <dgm:cxn modelId="{A5407C24-B7FC-40FE-BB5B-A2EB512B2A76}" type="presOf" srcId="{66EC9630-F5CA-4FDD-9763-583542C9C1D4}" destId="{4FABE4C3-7732-46C1-86CF-1A6552680430}" srcOrd="0" destOrd="0" presId="urn:microsoft.com/office/officeart/2005/8/layout/process5"/>
    <dgm:cxn modelId="{4C892B5D-AD9E-403E-A3FC-929C37AF01F1}" type="presOf" srcId="{6C3689A2-F4DB-4A55-A96F-0909F0E400AD}" destId="{F703732B-87B9-43CE-B771-F4103168B6D9}" srcOrd="0" destOrd="0" presId="urn:microsoft.com/office/officeart/2005/8/layout/process5"/>
    <dgm:cxn modelId="{A8DD8061-22E0-49C7-9F8B-6F2F7C989D70}" type="presOf" srcId="{D05D5D2A-0EE4-4830-9A82-63B83E477D79}" destId="{0838EAFF-8940-4920-86E4-DD5924A61B56}" srcOrd="0" destOrd="0" presId="urn:microsoft.com/office/officeart/2005/8/layout/process5"/>
    <dgm:cxn modelId="{DE841366-B889-4026-B470-7E40E894D73D}" srcId="{828AE370-8B56-4FDD-A010-8263BC6DBF1D}" destId="{6C3689A2-F4DB-4A55-A96F-0909F0E400AD}" srcOrd="4" destOrd="0" parTransId="{426E0764-05E9-4CCF-84C9-78EB1FF22C98}" sibTransId="{B83A9909-45EC-4704-863E-C378698B311F}"/>
    <dgm:cxn modelId="{F5C39B67-0E31-441A-9CDD-CADA5BBE4BE8}" type="presOf" srcId="{1BE9679D-90E8-4107-81EC-34CF4C9D4D04}" destId="{6F2F3DC7-73EB-437D-ABE3-A3F173C9D4CB}" srcOrd="0" destOrd="0" presId="urn:microsoft.com/office/officeart/2005/8/layout/process5"/>
    <dgm:cxn modelId="{05D77768-2102-47E8-B7D8-29FCC497F156}" type="presOf" srcId="{CE72A792-B203-4568-A98E-B598BC5A9B71}" destId="{FA6B1209-5C08-42E0-AFD5-4B6576813E50}" srcOrd="1" destOrd="0" presId="urn:microsoft.com/office/officeart/2005/8/layout/process5"/>
    <dgm:cxn modelId="{5AAC8173-2B63-4CDC-915E-D9580FA0961C}" srcId="{828AE370-8B56-4FDD-A010-8263BC6DBF1D}" destId="{D05D5D2A-0EE4-4830-9A82-63B83E477D79}" srcOrd="3" destOrd="0" parTransId="{F17C3051-346A-4A4A-8CD9-C968E68FF493}" sibTransId="{9AB75186-AD56-4AA9-819E-F8E472012EDF}"/>
    <dgm:cxn modelId="{97DEF973-1268-4389-A6EF-C20B7E1B5902}" type="presOf" srcId="{B83A9909-45EC-4704-863E-C378698B311F}" destId="{5E8C32B9-4308-4952-A5E2-22F5E6614562}" srcOrd="1" destOrd="0" presId="urn:microsoft.com/office/officeart/2005/8/layout/process5"/>
    <dgm:cxn modelId="{27287F88-040D-41DD-8072-4E9B0A843B04}" srcId="{828AE370-8B56-4FDD-A010-8263BC6DBF1D}" destId="{8546B1B3-E33E-46BE-B439-E5CE48E68FC7}" srcOrd="0" destOrd="0" parTransId="{522FAE65-DEE1-4D09-A85A-1E9F80A85960}" sibTransId="{8BF09BD0-AC82-4C81-A6A0-26E0915AF71D}"/>
    <dgm:cxn modelId="{E7DBBA8F-E310-4E98-A77E-3B75C64CCEE7}" type="presOf" srcId="{8546B1B3-E33E-46BE-B439-E5CE48E68FC7}" destId="{EF4C044F-4BC1-49A2-8113-44748EBBDEA3}" srcOrd="0" destOrd="0" presId="urn:microsoft.com/office/officeart/2005/8/layout/process5"/>
    <dgm:cxn modelId="{462C51A2-755D-48E1-B1CE-0DBBF6E3013E}" type="presOf" srcId="{51D06EEE-9AD6-4087-966D-8DE9788912E0}" destId="{068D553F-F5AE-4131-94F0-CFA2D14B30CC}" srcOrd="0" destOrd="0" presId="urn:microsoft.com/office/officeart/2005/8/layout/process5"/>
    <dgm:cxn modelId="{F6D470BD-F606-41BC-BF03-739139321A09}" type="presOf" srcId="{CE72A792-B203-4568-A98E-B598BC5A9B71}" destId="{7A3979E0-18B1-46B0-8C84-ADD7C4A1B80B}" srcOrd="0" destOrd="0" presId="urn:microsoft.com/office/officeart/2005/8/layout/process5"/>
    <dgm:cxn modelId="{97BD3ABE-8593-48D1-BA9D-10C629F3B992}" type="presOf" srcId="{8BF09BD0-AC82-4C81-A6A0-26E0915AF71D}" destId="{C68A86D1-AEFB-44CF-A9C3-D908FBF330BC}" srcOrd="1" destOrd="0" presId="urn:microsoft.com/office/officeart/2005/8/layout/process5"/>
    <dgm:cxn modelId="{EF8B20C1-C028-4A2A-B84C-88569DFCD99B}" type="presOf" srcId="{8BF09BD0-AC82-4C81-A6A0-26E0915AF71D}" destId="{FE766E36-AE9C-47B3-B57F-C1E1FD6FAABA}" srcOrd="0" destOrd="0" presId="urn:microsoft.com/office/officeart/2005/8/layout/process5"/>
    <dgm:cxn modelId="{D69DC4DA-20D7-4F3B-813E-E2A86EF16FDB}" type="presOf" srcId="{3ED2B6BF-BE55-4FB7-8D79-FCEA7013F48A}" destId="{3CCF076C-69F4-4188-B0C6-31049CD4BBAF}" srcOrd="0" destOrd="0" presId="urn:microsoft.com/office/officeart/2005/8/layout/process5"/>
    <dgm:cxn modelId="{8B15E3DB-E127-4B54-933E-DD27E55AEE8E}" type="presOf" srcId="{9AB75186-AD56-4AA9-819E-F8E472012EDF}" destId="{A6691B37-2E66-4B32-AC0D-D5BB46C98557}" srcOrd="0" destOrd="0" presId="urn:microsoft.com/office/officeart/2005/8/layout/process5"/>
    <dgm:cxn modelId="{F6F3D1E0-DBB3-4488-886D-0EFAA680FB64}" srcId="{828AE370-8B56-4FDD-A010-8263BC6DBF1D}" destId="{1BE9679D-90E8-4107-81EC-34CF4C9D4D04}" srcOrd="2" destOrd="0" parTransId="{34C7600D-3EBE-448A-BFE7-3CAD01DB4E2B}" sibTransId="{CE72A792-B203-4568-A98E-B598BC5A9B71}"/>
    <dgm:cxn modelId="{4957B9E2-031B-487E-AA87-02686A580D89}" type="presOf" srcId="{66EC9630-F5CA-4FDD-9763-583542C9C1D4}" destId="{EB93BA93-2C35-47DD-9675-8D045D22522B}" srcOrd="1" destOrd="0" presId="urn:microsoft.com/office/officeart/2005/8/layout/process5"/>
    <dgm:cxn modelId="{A3FDF5E4-6CB1-4159-B648-471688A2BEC7}" srcId="{828AE370-8B56-4FDD-A010-8263BC6DBF1D}" destId="{51D06EEE-9AD6-4087-966D-8DE9788912E0}" srcOrd="1" destOrd="0" parTransId="{5B7AEA93-8507-49B8-B658-393A6B3DF1AC}" sibTransId="{66EC9630-F5CA-4FDD-9763-583542C9C1D4}"/>
    <dgm:cxn modelId="{D60AF8FE-28B5-41C6-A485-3FDE7780B25B}" type="presParOf" srcId="{23DF3D3E-923B-4513-AF01-0E5B56635BB4}" destId="{EF4C044F-4BC1-49A2-8113-44748EBBDEA3}" srcOrd="0" destOrd="0" presId="urn:microsoft.com/office/officeart/2005/8/layout/process5"/>
    <dgm:cxn modelId="{8CC038C5-A4D5-45ED-8BD0-17B22525669C}" type="presParOf" srcId="{23DF3D3E-923B-4513-AF01-0E5B56635BB4}" destId="{FE766E36-AE9C-47B3-B57F-C1E1FD6FAABA}" srcOrd="1" destOrd="0" presId="urn:microsoft.com/office/officeart/2005/8/layout/process5"/>
    <dgm:cxn modelId="{DC4E50F4-B649-402D-8008-9B474FA28333}" type="presParOf" srcId="{FE766E36-AE9C-47B3-B57F-C1E1FD6FAABA}" destId="{C68A86D1-AEFB-44CF-A9C3-D908FBF330BC}" srcOrd="0" destOrd="0" presId="urn:microsoft.com/office/officeart/2005/8/layout/process5"/>
    <dgm:cxn modelId="{6604B150-0123-42DB-9C39-281256B4D4EE}" type="presParOf" srcId="{23DF3D3E-923B-4513-AF01-0E5B56635BB4}" destId="{068D553F-F5AE-4131-94F0-CFA2D14B30CC}" srcOrd="2" destOrd="0" presId="urn:microsoft.com/office/officeart/2005/8/layout/process5"/>
    <dgm:cxn modelId="{F64021DD-71EE-47DB-BCDE-B8BF809A7CDD}" type="presParOf" srcId="{23DF3D3E-923B-4513-AF01-0E5B56635BB4}" destId="{4FABE4C3-7732-46C1-86CF-1A6552680430}" srcOrd="3" destOrd="0" presId="urn:microsoft.com/office/officeart/2005/8/layout/process5"/>
    <dgm:cxn modelId="{83FC9711-42A8-4591-A444-6DB59E5F1A3D}" type="presParOf" srcId="{4FABE4C3-7732-46C1-86CF-1A6552680430}" destId="{EB93BA93-2C35-47DD-9675-8D045D22522B}" srcOrd="0" destOrd="0" presId="urn:microsoft.com/office/officeart/2005/8/layout/process5"/>
    <dgm:cxn modelId="{225517F5-E9AB-4022-ACBB-817171CA9123}" type="presParOf" srcId="{23DF3D3E-923B-4513-AF01-0E5B56635BB4}" destId="{6F2F3DC7-73EB-437D-ABE3-A3F173C9D4CB}" srcOrd="4" destOrd="0" presId="urn:microsoft.com/office/officeart/2005/8/layout/process5"/>
    <dgm:cxn modelId="{836A0342-A4DF-45C4-94B6-605FC51460B1}" type="presParOf" srcId="{23DF3D3E-923B-4513-AF01-0E5B56635BB4}" destId="{7A3979E0-18B1-46B0-8C84-ADD7C4A1B80B}" srcOrd="5" destOrd="0" presId="urn:microsoft.com/office/officeart/2005/8/layout/process5"/>
    <dgm:cxn modelId="{823DE719-683F-41DC-960C-805860BC9436}" type="presParOf" srcId="{7A3979E0-18B1-46B0-8C84-ADD7C4A1B80B}" destId="{FA6B1209-5C08-42E0-AFD5-4B6576813E50}" srcOrd="0" destOrd="0" presId="urn:microsoft.com/office/officeart/2005/8/layout/process5"/>
    <dgm:cxn modelId="{2F2E9608-F6B0-44FC-A0F9-38A040684928}" type="presParOf" srcId="{23DF3D3E-923B-4513-AF01-0E5B56635BB4}" destId="{0838EAFF-8940-4920-86E4-DD5924A61B56}" srcOrd="6" destOrd="0" presId="urn:microsoft.com/office/officeart/2005/8/layout/process5"/>
    <dgm:cxn modelId="{DC938208-C161-49E3-A0E7-1E6CF4DDB6E5}" type="presParOf" srcId="{23DF3D3E-923B-4513-AF01-0E5B56635BB4}" destId="{A6691B37-2E66-4B32-AC0D-D5BB46C98557}" srcOrd="7" destOrd="0" presId="urn:microsoft.com/office/officeart/2005/8/layout/process5"/>
    <dgm:cxn modelId="{E6C7688D-A17C-4180-9C53-DC4FFFD7961E}" type="presParOf" srcId="{A6691B37-2E66-4B32-AC0D-D5BB46C98557}" destId="{65CD156B-CD69-41CC-8699-B7555573C14A}" srcOrd="0" destOrd="0" presId="urn:microsoft.com/office/officeart/2005/8/layout/process5"/>
    <dgm:cxn modelId="{1AD16712-6246-4F77-B783-235EB2625C6D}" type="presParOf" srcId="{23DF3D3E-923B-4513-AF01-0E5B56635BB4}" destId="{F703732B-87B9-43CE-B771-F4103168B6D9}" srcOrd="8" destOrd="0" presId="urn:microsoft.com/office/officeart/2005/8/layout/process5"/>
    <dgm:cxn modelId="{D85D08FC-8C39-4BE6-ACBF-B77E612CDCB3}" type="presParOf" srcId="{23DF3D3E-923B-4513-AF01-0E5B56635BB4}" destId="{6B42FE4D-4B3B-44CF-9D7A-69D304F93988}" srcOrd="9" destOrd="0" presId="urn:microsoft.com/office/officeart/2005/8/layout/process5"/>
    <dgm:cxn modelId="{2CF2248B-F8D7-4FD0-BA84-8BB01C7B5F95}" type="presParOf" srcId="{6B42FE4D-4B3B-44CF-9D7A-69D304F93988}" destId="{5E8C32B9-4308-4952-A5E2-22F5E6614562}" srcOrd="0" destOrd="0" presId="urn:microsoft.com/office/officeart/2005/8/layout/process5"/>
    <dgm:cxn modelId="{A1150E02-3F20-443A-AF47-9C17D7131754}" type="presParOf" srcId="{23DF3D3E-923B-4513-AF01-0E5B56635BB4}" destId="{3CCF076C-69F4-4188-B0C6-31049CD4BBAF}"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8AE370-8B56-4FDD-A010-8263BC6DBF1D}" type="doc">
      <dgm:prSet loTypeId="urn:microsoft.com/office/officeart/2005/8/layout/process5" loCatId="process" qsTypeId="urn:microsoft.com/office/officeart/2005/8/quickstyle/simple1" qsCatId="simple" csTypeId="urn:microsoft.com/office/officeart/2005/8/colors/accent1_2" csCatId="accent1" phldr="1"/>
      <dgm:spPr/>
    </dgm:pt>
    <dgm:pt modelId="{51D06EEE-9AD6-4087-966D-8DE9788912E0}">
      <dgm:prSet phldrT="[Text]" phldr="0"/>
      <dgm:spPr/>
      <dgm:t>
        <a:bodyPr/>
        <a:lstStyle/>
        <a:p>
          <a:pPr rtl="0"/>
          <a:r>
            <a:rPr lang="en-US" dirty="0">
              <a:latin typeface="Abadi"/>
            </a:rPr>
            <a:t>Export it to a </a:t>
          </a:r>
          <a:r>
            <a:rPr lang="en-US" b="1" dirty="0">
              <a:latin typeface="Abadi"/>
            </a:rPr>
            <a:t>CSV</a:t>
          </a:r>
          <a:r>
            <a:rPr lang="en-US" dirty="0">
              <a:latin typeface="Abadi"/>
            </a:rPr>
            <a:t> for the next section</a:t>
          </a:r>
        </a:p>
      </dgm:t>
    </dgm:pt>
    <dgm:pt modelId="{5B7AEA93-8507-49B8-B658-393A6B3DF1AC}" type="parTrans" cxnId="{A3FDF5E4-6CB1-4159-B648-471688A2BEC7}">
      <dgm:prSet/>
      <dgm:spPr/>
    </dgm:pt>
    <dgm:pt modelId="{66EC9630-F5CA-4FDD-9763-583542C9C1D4}" type="sibTrans" cxnId="{A3FDF5E4-6CB1-4159-B648-471688A2BEC7}">
      <dgm:prSet/>
      <dgm:spPr/>
      <dgm:t>
        <a:bodyPr/>
        <a:lstStyle/>
        <a:p>
          <a:endParaRPr lang="en-US"/>
        </a:p>
      </dgm:t>
    </dgm:pt>
    <dgm:pt modelId="{3769E18A-D014-4E07-BCEE-842F2F2D4383}">
      <dgm:prSet phldr="0"/>
      <dgm:spPr/>
      <dgm:t>
        <a:bodyPr/>
        <a:lstStyle/>
        <a:p>
          <a:pPr rtl="0"/>
          <a:r>
            <a:rPr lang="en-US" dirty="0">
              <a:latin typeface="Abadi"/>
            </a:rPr>
            <a:t>Request the Falcon9 Launch Wiki page from its URL</a:t>
          </a:r>
        </a:p>
      </dgm:t>
    </dgm:pt>
    <dgm:pt modelId="{EDF4B8F2-D73D-4134-852C-BDC2AE658344}" type="parTrans" cxnId="{D646B313-7569-443B-9F0F-CC1F6C17D4A5}">
      <dgm:prSet/>
      <dgm:spPr/>
    </dgm:pt>
    <dgm:pt modelId="{3803CA44-EFC6-4357-9920-64E2CCC15B1F}" type="sibTrans" cxnId="{D646B313-7569-443B-9F0F-CC1F6C17D4A5}">
      <dgm:prSet/>
      <dgm:spPr/>
      <dgm:t>
        <a:bodyPr/>
        <a:lstStyle/>
        <a:p>
          <a:endParaRPr lang="en-US"/>
        </a:p>
      </dgm:t>
    </dgm:pt>
    <dgm:pt modelId="{D427137C-D137-44B4-8605-1354BF755CE3}">
      <dgm:prSet phldr="0"/>
      <dgm:spPr/>
      <dgm:t>
        <a:bodyPr/>
        <a:lstStyle/>
        <a:p>
          <a:pPr rtl="0"/>
          <a:r>
            <a:rPr lang="en-US" dirty="0">
              <a:latin typeface="Abadi"/>
            </a:rPr>
            <a:t>Extract variable names from the HTML table header</a:t>
          </a:r>
        </a:p>
      </dgm:t>
    </dgm:pt>
    <dgm:pt modelId="{10600363-8F8C-4598-84E9-7B6B7B572CD0}" type="parTrans" cxnId="{431D429F-0CBD-414C-BE84-241742302CF7}">
      <dgm:prSet/>
      <dgm:spPr/>
    </dgm:pt>
    <dgm:pt modelId="{2EA212C2-5AD0-46BF-8AC1-D8E5933C391F}" type="sibTrans" cxnId="{431D429F-0CBD-414C-BE84-241742302CF7}">
      <dgm:prSet/>
      <dgm:spPr/>
      <dgm:t>
        <a:bodyPr/>
        <a:lstStyle/>
        <a:p>
          <a:endParaRPr lang="en-US"/>
        </a:p>
      </dgm:t>
    </dgm:pt>
    <dgm:pt modelId="{245CDABE-FAFA-4D38-9E14-65AEDBA02497}">
      <dgm:prSet phldr="0"/>
      <dgm:spPr/>
      <dgm:t>
        <a:bodyPr/>
        <a:lstStyle/>
        <a:p>
          <a:pPr rtl="0"/>
          <a:r>
            <a:rPr lang="en-US" dirty="0">
              <a:latin typeface="Abadi"/>
            </a:rPr>
            <a:t>Create a data frame by parsing the launch HTML tables</a:t>
          </a:r>
        </a:p>
      </dgm:t>
    </dgm:pt>
    <dgm:pt modelId="{08E5A00A-A377-4770-B09E-9355A64B929F}" type="parTrans" cxnId="{0F56AE85-0B92-4165-A743-E40C7AFAC118}">
      <dgm:prSet/>
      <dgm:spPr/>
    </dgm:pt>
    <dgm:pt modelId="{EA74518A-EF45-4402-95DE-B4E9A03D22BF}" type="sibTrans" cxnId="{0F56AE85-0B92-4165-A743-E40C7AFAC118}">
      <dgm:prSet/>
      <dgm:spPr/>
      <dgm:t>
        <a:bodyPr/>
        <a:lstStyle/>
        <a:p>
          <a:endParaRPr lang="en-US"/>
        </a:p>
      </dgm:t>
    </dgm:pt>
    <dgm:pt modelId="{5346A8EE-FEDA-43F1-A00E-5335B8ACDA14}">
      <dgm:prSet phldr="0"/>
      <dgm:spPr/>
      <dgm:t>
        <a:bodyPr/>
        <a:lstStyle/>
        <a:p>
          <a:pPr rtl="0"/>
          <a:r>
            <a:rPr lang="en-US" dirty="0">
              <a:latin typeface="Abadi"/>
            </a:rPr>
            <a:t>Create a BeautifulSoup object from the HTML response</a:t>
          </a:r>
        </a:p>
      </dgm:t>
    </dgm:pt>
    <dgm:pt modelId="{6689BDD4-75E1-45DE-90F5-A0573BA72035}" type="parTrans" cxnId="{06F09436-CE8B-442E-BB08-588CAF51B045}">
      <dgm:prSet/>
      <dgm:spPr/>
    </dgm:pt>
    <dgm:pt modelId="{5FF83AE1-E53F-4CB9-A68E-CF0350DDB22C}" type="sibTrans" cxnId="{06F09436-CE8B-442E-BB08-588CAF51B045}">
      <dgm:prSet/>
      <dgm:spPr/>
      <dgm:t>
        <a:bodyPr/>
        <a:lstStyle/>
        <a:p>
          <a:endParaRPr lang="en-US"/>
        </a:p>
      </dgm:t>
    </dgm:pt>
    <dgm:pt modelId="{23DF3D3E-923B-4513-AF01-0E5B56635BB4}" type="pres">
      <dgm:prSet presAssocID="{828AE370-8B56-4FDD-A010-8263BC6DBF1D}" presName="diagram" presStyleCnt="0">
        <dgm:presLayoutVars>
          <dgm:dir/>
          <dgm:resizeHandles val="exact"/>
        </dgm:presLayoutVars>
      </dgm:prSet>
      <dgm:spPr/>
    </dgm:pt>
    <dgm:pt modelId="{C0AFF1A8-F460-4CD5-BD0F-97487454C513}" type="pres">
      <dgm:prSet presAssocID="{3769E18A-D014-4E07-BCEE-842F2F2D4383}" presName="node" presStyleLbl="node1" presStyleIdx="0" presStyleCnt="5">
        <dgm:presLayoutVars>
          <dgm:bulletEnabled val="1"/>
        </dgm:presLayoutVars>
      </dgm:prSet>
      <dgm:spPr/>
    </dgm:pt>
    <dgm:pt modelId="{85739F78-79B1-4137-B173-3C129CAF4E23}" type="pres">
      <dgm:prSet presAssocID="{3803CA44-EFC6-4357-9920-64E2CCC15B1F}" presName="sibTrans" presStyleLbl="sibTrans2D1" presStyleIdx="0" presStyleCnt="4"/>
      <dgm:spPr/>
    </dgm:pt>
    <dgm:pt modelId="{06D8E58C-8CED-4C4A-93C1-5BE32B49A803}" type="pres">
      <dgm:prSet presAssocID="{3803CA44-EFC6-4357-9920-64E2CCC15B1F}" presName="connectorText" presStyleLbl="sibTrans2D1" presStyleIdx="0" presStyleCnt="4"/>
      <dgm:spPr/>
    </dgm:pt>
    <dgm:pt modelId="{2962DEEC-D708-4907-8EC4-B8F5A0C15088}" type="pres">
      <dgm:prSet presAssocID="{5346A8EE-FEDA-43F1-A00E-5335B8ACDA14}" presName="node" presStyleLbl="node1" presStyleIdx="1" presStyleCnt="5">
        <dgm:presLayoutVars>
          <dgm:bulletEnabled val="1"/>
        </dgm:presLayoutVars>
      </dgm:prSet>
      <dgm:spPr/>
    </dgm:pt>
    <dgm:pt modelId="{51595079-4D18-49F0-AD15-E644D2EB5904}" type="pres">
      <dgm:prSet presAssocID="{5FF83AE1-E53F-4CB9-A68E-CF0350DDB22C}" presName="sibTrans" presStyleLbl="sibTrans2D1" presStyleIdx="1" presStyleCnt="4"/>
      <dgm:spPr/>
    </dgm:pt>
    <dgm:pt modelId="{2BB05635-15A9-4E13-9F4D-2907BB4A52A9}" type="pres">
      <dgm:prSet presAssocID="{5FF83AE1-E53F-4CB9-A68E-CF0350DDB22C}" presName="connectorText" presStyleLbl="sibTrans2D1" presStyleIdx="1" presStyleCnt="4"/>
      <dgm:spPr/>
    </dgm:pt>
    <dgm:pt modelId="{E00F7832-F156-403D-AE90-257A7FE75CCC}" type="pres">
      <dgm:prSet presAssocID="{D427137C-D137-44B4-8605-1354BF755CE3}" presName="node" presStyleLbl="node1" presStyleIdx="2" presStyleCnt="5">
        <dgm:presLayoutVars>
          <dgm:bulletEnabled val="1"/>
        </dgm:presLayoutVars>
      </dgm:prSet>
      <dgm:spPr/>
    </dgm:pt>
    <dgm:pt modelId="{546C73C3-1B5E-43A5-89E0-9C134E0B458B}" type="pres">
      <dgm:prSet presAssocID="{2EA212C2-5AD0-46BF-8AC1-D8E5933C391F}" presName="sibTrans" presStyleLbl="sibTrans2D1" presStyleIdx="2" presStyleCnt="4"/>
      <dgm:spPr/>
    </dgm:pt>
    <dgm:pt modelId="{FB7EEB39-CDEA-4311-91B6-B03CDD7D4DC1}" type="pres">
      <dgm:prSet presAssocID="{2EA212C2-5AD0-46BF-8AC1-D8E5933C391F}" presName="connectorText" presStyleLbl="sibTrans2D1" presStyleIdx="2" presStyleCnt="4"/>
      <dgm:spPr/>
    </dgm:pt>
    <dgm:pt modelId="{ACC9D07A-1C49-4B8E-B1E7-0D1BD5A3D0C5}" type="pres">
      <dgm:prSet presAssocID="{245CDABE-FAFA-4D38-9E14-65AEDBA02497}" presName="node" presStyleLbl="node1" presStyleIdx="3" presStyleCnt="5">
        <dgm:presLayoutVars>
          <dgm:bulletEnabled val="1"/>
        </dgm:presLayoutVars>
      </dgm:prSet>
      <dgm:spPr/>
    </dgm:pt>
    <dgm:pt modelId="{FAE0BFF9-97F8-45BA-9439-6CA58030C45B}" type="pres">
      <dgm:prSet presAssocID="{EA74518A-EF45-4402-95DE-B4E9A03D22BF}" presName="sibTrans" presStyleLbl="sibTrans2D1" presStyleIdx="3" presStyleCnt="4"/>
      <dgm:spPr/>
    </dgm:pt>
    <dgm:pt modelId="{4416E912-4219-464E-B8D5-ED10C4EE673D}" type="pres">
      <dgm:prSet presAssocID="{EA74518A-EF45-4402-95DE-B4E9A03D22BF}" presName="connectorText" presStyleLbl="sibTrans2D1" presStyleIdx="3" presStyleCnt="4"/>
      <dgm:spPr/>
    </dgm:pt>
    <dgm:pt modelId="{068D553F-F5AE-4131-94F0-CFA2D14B30CC}" type="pres">
      <dgm:prSet presAssocID="{51D06EEE-9AD6-4087-966D-8DE9788912E0}" presName="node" presStyleLbl="node1" presStyleIdx="4" presStyleCnt="5">
        <dgm:presLayoutVars>
          <dgm:bulletEnabled val="1"/>
        </dgm:presLayoutVars>
      </dgm:prSet>
      <dgm:spPr/>
    </dgm:pt>
  </dgm:ptLst>
  <dgm:cxnLst>
    <dgm:cxn modelId="{213B8800-9087-4079-9E24-89A6CE38CE72}" type="presOf" srcId="{5FF83AE1-E53F-4CB9-A68E-CF0350DDB22C}" destId="{51595079-4D18-49F0-AD15-E644D2EB5904}" srcOrd="0" destOrd="0" presId="urn:microsoft.com/office/officeart/2005/8/layout/process5"/>
    <dgm:cxn modelId="{CF1F9007-BBCF-40E7-8150-563A51C62BC1}" type="presOf" srcId="{2EA212C2-5AD0-46BF-8AC1-D8E5933C391F}" destId="{FB7EEB39-CDEA-4311-91B6-B03CDD7D4DC1}" srcOrd="1" destOrd="0" presId="urn:microsoft.com/office/officeart/2005/8/layout/process5"/>
    <dgm:cxn modelId="{5FA35F0D-5794-406C-A6AD-AD49ED3E7476}" type="presOf" srcId="{EA74518A-EF45-4402-95DE-B4E9A03D22BF}" destId="{FAE0BFF9-97F8-45BA-9439-6CA58030C45B}" srcOrd="0" destOrd="0" presId="urn:microsoft.com/office/officeart/2005/8/layout/process5"/>
    <dgm:cxn modelId="{D646B313-7569-443B-9F0F-CC1F6C17D4A5}" srcId="{828AE370-8B56-4FDD-A010-8263BC6DBF1D}" destId="{3769E18A-D014-4E07-BCEE-842F2F2D4383}" srcOrd="0" destOrd="0" parTransId="{EDF4B8F2-D73D-4134-852C-BDC2AE658344}" sibTransId="{3803CA44-EFC6-4357-9920-64E2CCC15B1F}"/>
    <dgm:cxn modelId="{6FFA9119-E12E-4443-8FDA-1F8C4105F596}" type="presOf" srcId="{828AE370-8B56-4FDD-A010-8263BC6DBF1D}" destId="{23DF3D3E-923B-4513-AF01-0E5B56635BB4}" srcOrd="0" destOrd="0" presId="urn:microsoft.com/office/officeart/2005/8/layout/process5"/>
    <dgm:cxn modelId="{996C5033-3B0D-4620-9FDF-022ACDDDD7D4}" type="presOf" srcId="{3769E18A-D014-4E07-BCEE-842F2F2D4383}" destId="{C0AFF1A8-F460-4CD5-BD0F-97487454C513}" srcOrd="0" destOrd="0" presId="urn:microsoft.com/office/officeart/2005/8/layout/process5"/>
    <dgm:cxn modelId="{017ECE35-9059-4125-B87A-64B4E88D5B93}" type="presOf" srcId="{D427137C-D137-44B4-8605-1354BF755CE3}" destId="{E00F7832-F156-403D-AE90-257A7FE75CCC}" srcOrd="0" destOrd="0" presId="urn:microsoft.com/office/officeart/2005/8/layout/process5"/>
    <dgm:cxn modelId="{06F09436-CE8B-442E-BB08-588CAF51B045}" srcId="{828AE370-8B56-4FDD-A010-8263BC6DBF1D}" destId="{5346A8EE-FEDA-43F1-A00E-5335B8ACDA14}" srcOrd="1" destOrd="0" parTransId="{6689BDD4-75E1-45DE-90F5-A0573BA72035}" sibTransId="{5FF83AE1-E53F-4CB9-A68E-CF0350DDB22C}"/>
    <dgm:cxn modelId="{9537EE3B-A0D0-472E-9591-742D2980E062}" type="presOf" srcId="{5FF83AE1-E53F-4CB9-A68E-CF0350DDB22C}" destId="{2BB05635-15A9-4E13-9F4D-2907BB4A52A9}" srcOrd="1" destOrd="0" presId="urn:microsoft.com/office/officeart/2005/8/layout/process5"/>
    <dgm:cxn modelId="{67DB615F-C652-402B-A711-2C3C7747DA62}" type="presOf" srcId="{EA74518A-EF45-4402-95DE-B4E9A03D22BF}" destId="{4416E912-4219-464E-B8D5-ED10C4EE673D}" srcOrd="1" destOrd="0" presId="urn:microsoft.com/office/officeart/2005/8/layout/process5"/>
    <dgm:cxn modelId="{60D6A44E-978D-49A9-B2AC-25BB3AD14F12}" type="presOf" srcId="{3803CA44-EFC6-4357-9920-64E2CCC15B1F}" destId="{85739F78-79B1-4137-B173-3C129CAF4E23}" srcOrd="0" destOrd="0" presId="urn:microsoft.com/office/officeart/2005/8/layout/process5"/>
    <dgm:cxn modelId="{1186CB6E-1BEC-453B-8214-63B7ABECA5A7}" type="presOf" srcId="{51D06EEE-9AD6-4087-966D-8DE9788912E0}" destId="{068D553F-F5AE-4131-94F0-CFA2D14B30CC}" srcOrd="0" destOrd="0" presId="urn:microsoft.com/office/officeart/2005/8/layout/process5"/>
    <dgm:cxn modelId="{975A835A-EB0A-46F7-8B23-E2F885FC5164}" type="presOf" srcId="{245CDABE-FAFA-4D38-9E14-65AEDBA02497}" destId="{ACC9D07A-1C49-4B8E-B1E7-0D1BD5A3D0C5}" srcOrd="0" destOrd="0" presId="urn:microsoft.com/office/officeart/2005/8/layout/process5"/>
    <dgm:cxn modelId="{C038647B-C314-4C06-A271-5A052E5F20E3}" type="presOf" srcId="{2EA212C2-5AD0-46BF-8AC1-D8E5933C391F}" destId="{546C73C3-1B5E-43A5-89E0-9C134E0B458B}" srcOrd="0" destOrd="0" presId="urn:microsoft.com/office/officeart/2005/8/layout/process5"/>
    <dgm:cxn modelId="{B6C3EA7C-C960-4E25-832D-CDB629F6D869}" type="presOf" srcId="{3803CA44-EFC6-4357-9920-64E2CCC15B1F}" destId="{06D8E58C-8CED-4C4A-93C1-5BE32B49A803}" srcOrd="1" destOrd="0" presId="urn:microsoft.com/office/officeart/2005/8/layout/process5"/>
    <dgm:cxn modelId="{603C3580-25D2-4F9F-A49A-438E46189CF6}" type="presOf" srcId="{5346A8EE-FEDA-43F1-A00E-5335B8ACDA14}" destId="{2962DEEC-D708-4907-8EC4-B8F5A0C15088}" srcOrd="0" destOrd="0" presId="urn:microsoft.com/office/officeart/2005/8/layout/process5"/>
    <dgm:cxn modelId="{0F56AE85-0B92-4165-A743-E40C7AFAC118}" srcId="{828AE370-8B56-4FDD-A010-8263BC6DBF1D}" destId="{245CDABE-FAFA-4D38-9E14-65AEDBA02497}" srcOrd="3" destOrd="0" parTransId="{08E5A00A-A377-4770-B09E-9355A64B929F}" sibTransId="{EA74518A-EF45-4402-95DE-B4E9A03D22BF}"/>
    <dgm:cxn modelId="{431D429F-0CBD-414C-BE84-241742302CF7}" srcId="{828AE370-8B56-4FDD-A010-8263BC6DBF1D}" destId="{D427137C-D137-44B4-8605-1354BF755CE3}" srcOrd="2" destOrd="0" parTransId="{10600363-8F8C-4598-84E9-7B6B7B572CD0}" sibTransId="{2EA212C2-5AD0-46BF-8AC1-D8E5933C391F}"/>
    <dgm:cxn modelId="{A3FDF5E4-6CB1-4159-B648-471688A2BEC7}" srcId="{828AE370-8B56-4FDD-A010-8263BC6DBF1D}" destId="{51D06EEE-9AD6-4087-966D-8DE9788912E0}" srcOrd="4" destOrd="0" parTransId="{5B7AEA93-8507-49B8-B658-393A6B3DF1AC}" sibTransId="{66EC9630-F5CA-4FDD-9763-583542C9C1D4}"/>
    <dgm:cxn modelId="{742368A4-A0C4-49DD-ADD9-355AB9CDEE69}" type="presParOf" srcId="{23DF3D3E-923B-4513-AF01-0E5B56635BB4}" destId="{C0AFF1A8-F460-4CD5-BD0F-97487454C513}" srcOrd="0" destOrd="0" presId="urn:microsoft.com/office/officeart/2005/8/layout/process5"/>
    <dgm:cxn modelId="{A124BD5B-B11F-4E75-9D84-24086394018F}" type="presParOf" srcId="{23DF3D3E-923B-4513-AF01-0E5B56635BB4}" destId="{85739F78-79B1-4137-B173-3C129CAF4E23}" srcOrd="1" destOrd="0" presId="urn:microsoft.com/office/officeart/2005/8/layout/process5"/>
    <dgm:cxn modelId="{0A1E0B89-D772-4E4B-998F-67F1EFE1B1C9}" type="presParOf" srcId="{85739F78-79B1-4137-B173-3C129CAF4E23}" destId="{06D8E58C-8CED-4C4A-93C1-5BE32B49A803}" srcOrd="0" destOrd="0" presId="urn:microsoft.com/office/officeart/2005/8/layout/process5"/>
    <dgm:cxn modelId="{BBE059F4-E0D8-41EC-87F1-8D0014C05CE3}" type="presParOf" srcId="{23DF3D3E-923B-4513-AF01-0E5B56635BB4}" destId="{2962DEEC-D708-4907-8EC4-B8F5A0C15088}" srcOrd="2" destOrd="0" presId="urn:microsoft.com/office/officeart/2005/8/layout/process5"/>
    <dgm:cxn modelId="{8B7A3908-71F3-448B-B916-0D0955BDEEC9}" type="presParOf" srcId="{23DF3D3E-923B-4513-AF01-0E5B56635BB4}" destId="{51595079-4D18-49F0-AD15-E644D2EB5904}" srcOrd="3" destOrd="0" presId="urn:microsoft.com/office/officeart/2005/8/layout/process5"/>
    <dgm:cxn modelId="{1597BF96-A834-4217-B31A-12492EDE61A6}" type="presParOf" srcId="{51595079-4D18-49F0-AD15-E644D2EB5904}" destId="{2BB05635-15A9-4E13-9F4D-2907BB4A52A9}" srcOrd="0" destOrd="0" presId="urn:microsoft.com/office/officeart/2005/8/layout/process5"/>
    <dgm:cxn modelId="{5FC30F90-3263-4E6E-9B1F-466B560466D3}" type="presParOf" srcId="{23DF3D3E-923B-4513-AF01-0E5B56635BB4}" destId="{E00F7832-F156-403D-AE90-257A7FE75CCC}" srcOrd="4" destOrd="0" presId="urn:microsoft.com/office/officeart/2005/8/layout/process5"/>
    <dgm:cxn modelId="{CE01EBA6-EC27-4FB1-A3CD-34A83526938E}" type="presParOf" srcId="{23DF3D3E-923B-4513-AF01-0E5B56635BB4}" destId="{546C73C3-1B5E-43A5-89E0-9C134E0B458B}" srcOrd="5" destOrd="0" presId="urn:microsoft.com/office/officeart/2005/8/layout/process5"/>
    <dgm:cxn modelId="{C08C0B90-574E-4E78-BA92-AF0418CD8875}" type="presParOf" srcId="{546C73C3-1B5E-43A5-89E0-9C134E0B458B}" destId="{FB7EEB39-CDEA-4311-91B6-B03CDD7D4DC1}" srcOrd="0" destOrd="0" presId="urn:microsoft.com/office/officeart/2005/8/layout/process5"/>
    <dgm:cxn modelId="{C48EA959-993F-49FD-AD30-D2DD2D0C131D}" type="presParOf" srcId="{23DF3D3E-923B-4513-AF01-0E5B56635BB4}" destId="{ACC9D07A-1C49-4B8E-B1E7-0D1BD5A3D0C5}" srcOrd="6" destOrd="0" presId="urn:microsoft.com/office/officeart/2005/8/layout/process5"/>
    <dgm:cxn modelId="{2BFBB745-AB38-4599-9E01-5F4C0A99C7FC}" type="presParOf" srcId="{23DF3D3E-923B-4513-AF01-0E5B56635BB4}" destId="{FAE0BFF9-97F8-45BA-9439-6CA58030C45B}" srcOrd="7" destOrd="0" presId="urn:microsoft.com/office/officeart/2005/8/layout/process5"/>
    <dgm:cxn modelId="{EF6CACAC-5796-44AB-BE75-E8E4CD4F0A7C}" type="presParOf" srcId="{FAE0BFF9-97F8-45BA-9439-6CA58030C45B}" destId="{4416E912-4219-464E-B8D5-ED10C4EE673D}" srcOrd="0" destOrd="0" presId="urn:microsoft.com/office/officeart/2005/8/layout/process5"/>
    <dgm:cxn modelId="{46CD7162-A13E-4763-B739-9B1B8ED01511}" type="presParOf" srcId="{23DF3D3E-923B-4513-AF01-0E5B56635BB4}" destId="{068D553F-F5AE-4131-94F0-CFA2D14B30CC}"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8AE370-8B56-4FDD-A010-8263BC6DBF1D}" type="doc">
      <dgm:prSet loTypeId="urn:microsoft.com/office/officeart/2005/8/layout/process5" loCatId="process" qsTypeId="urn:microsoft.com/office/officeart/2005/8/quickstyle/simple1" qsCatId="simple" csTypeId="urn:microsoft.com/office/officeart/2005/8/colors/accent1_2" csCatId="accent1" phldr="1"/>
      <dgm:spPr/>
    </dgm:pt>
    <dgm:pt modelId="{51D06EEE-9AD6-4087-966D-8DE9788912E0}">
      <dgm:prSet phldrT="[Text]" phldr="0"/>
      <dgm:spPr/>
      <dgm:t>
        <a:bodyPr/>
        <a:lstStyle/>
        <a:p>
          <a:pPr rtl="0"/>
          <a:r>
            <a:rPr lang="en-US" dirty="0">
              <a:latin typeface="Abadi"/>
            </a:rPr>
            <a:t>Determine the success rate</a:t>
          </a:r>
        </a:p>
      </dgm:t>
    </dgm:pt>
    <dgm:pt modelId="{5B7AEA93-8507-49B8-B658-393A6B3DF1AC}" type="parTrans" cxnId="{A3FDF5E4-6CB1-4159-B648-471688A2BEC7}">
      <dgm:prSet/>
      <dgm:spPr/>
    </dgm:pt>
    <dgm:pt modelId="{66EC9630-F5CA-4FDD-9763-583542C9C1D4}" type="sibTrans" cxnId="{A3FDF5E4-6CB1-4159-B648-471688A2BEC7}">
      <dgm:prSet/>
      <dgm:spPr/>
      <dgm:t>
        <a:bodyPr/>
        <a:lstStyle/>
        <a:p>
          <a:endParaRPr lang="en-US"/>
        </a:p>
      </dgm:t>
    </dgm:pt>
    <dgm:pt modelId="{A8982551-DBFF-4839-8EBA-ABFC643E8FE9}">
      <dgm:prSet phldr="0"/>
      <dgm:spPr/>
      <dgm:t>
        <a:bodyPr/>
        <a:lstStyle/>
        <a:p>
          <a:pPr rtl="0"/>
          <a:r>
            <a:rPr lang="en-US" dirty="0">
              <a:latin typeface="Abadi"/>
            </a:rPr>
            <a:t>Calculate the number of launches on each site</a:t>
          </a:r>
        </a:p>
      </dgm:t>
    </dgm:pt>
    <dgm:pt modelId="{BD75CAF7-33A9-4CDF-A300-F9963EEF05A8}" type="parTrans" cxnId="{7CA7A8FB-0F92-4E73-8DDD-A2A1A91A08AE}">
      <dgm:prSet/>
      <dgm:spPr/>
    </dgm:pt>
    <dgm:pt modelId="{D181D312-7F75-4BF5-B492-8502F00CF830}" type="sibTrans" cxnId="{7CA7A8FB-0F92-4E73-8DDD-A2A1A91A08AE}">
      <dgm:prSet/>
      <dgm:spPr/>
      <dgm:t>
        <a:bodyPr/>
        <a:lstStyle/>
        <a:p>
          <a:endParaRPr lang="en-US"/>
        </a:p>
      </dgm:t>
    </dgm:pt>
    <dgm:pt modelId="{A6FE2ED2-C4FC-4F33-B44D-0DAC7D73E8A3}">
      <dgm:prSet phldr="0"/>
      <dgm:spPr/>
      <dgm:t>
        <a:bodyPr/>
        <a:lstStyle/>
        <a:p>
          <a:pPr rtl="0"/>
          <a:r>
            <a:rPr lang="en-US" dirty="0">
              <a:latin typeface="Abadi"/>
            </a:rPr>
            <a:t>Calculate the number and occurrence of each orbit</a:t>
          </a:r>
        </a:p>
      </dgm:t>
    </dgm:pt>
    <dgm:pt modelId="{B84CEE86-8566-4CDA-9F71-EBA5B2647358}" type="parTrans" cxnId="{61C8D96C-D05E-4E09-BE3D-03F18C588D0D}">
      <dgm:prSet/>
      <dgm:spPr/>
    </dgm:pt>
    <dgm:pt modelId="{80658A9B-F511-4169-B0E4-4F7E32E3CB0D}" type="sibTrans" cxnId="{61C8D96C-D05E-4E09-BE3D-03F18C588D0D}">
      <dgm:prSet/>
      <dgm:spPr/>
      <dgm:t>
        <a:bodyPr/>
        <a:lstStyle/>
        <a:p>
          <a:endParaRPr lang="en-US"/>
        </a:p>
      </dgm:t>
    </dgm:pt>
    <dgm:pt modelId="{0B085F13-D2C5-4BA2-B4FF-90F8347107A0}">
      <dgm:prSet phldr="0"/>
      <dgm:spPr/>
      <dgm:t>
        <a:bodyPr/>
        <a:lstStyle/>
        <a:p>
          <a:pPr rtl="0"/>
          <a:r>
            <a:rPr lang="en-US" dirty="0">
              <a:latin typeface="Abadi"/>
            </a:rPr>
            <a:t>Calculate the number and occurence of mission outcome per orbit type</a:t>
          </a:r>
        </a:p>
      </dgm:t>
    </dgm:pt>
    <dgm:pt modelId="{8E5C85BE-4016-4C4D-9078-D10A47D60F57}" type="parTrans" cxnId="{13A5AA3D-D00C-4649-A89E-A1BC8394F86F}">
      <dgm:prSet/>
      <dgm:spPr/>
    </dgm:pt>
    <dgm:pt modelId="{35B0019B-F174-4626-95AC-BBAC1B670D83}" type="sibTrans" cxnId="{13A5AA3D-D00C-4649-A89E-A1BC8394F86F}">
      <dgm:prSet/>
      <dgm:spPr/>
      <dgm:t>
        <a:bodyPr/>
        <a:lstStyle/>
        <a:p>
          <a:endParaRPr lang="en-US"/>
        </a:p>
      </dgm:t>
    </dgm:pt>
    <dgm:pt modelId="{EE5CCBA4-0D05-4546-B97F-D245EC40131F}">
      <dgm:prSet phldr="0"/>
      <dgm:spPr/>
      <dgm:t>
        <a:bodyPr/>
        <a:lstStyle/>
        <a:p>
          <a:pPr rtl="0"/>
          <a:r>
            <a:rPr lang="en-US" dirty="0">
              <a:latin typeface="Abadi"/>
            </a:rPr>
            <a:t>Create a landing outcome label from Outcome column</a:t>
          </a:r>
        </a:p>
      </dgm:t>
    </dgm:pt>
    <dgm:pt modelId="{B3A1F814-058E-4586-B94A-D5EA82D25B5E}" type="parTrans" cxnId="{84C8ACED-FD56-4C17-A06D-9BFED4907BF7}">
      <dgm:prSet/>
      <dgm:spPr/>
    </dgm:pt>
    <dgm:pt modelId="{618B94FB-4F83-4D84-A491-E5C9234F4484}" type="sibTrans" cxnId="{84C8ACED-FD56-4C17-A06D-9BFED4907BF7}">
      <dgm:prSet/>
      <dgm:spPr/>
      <dgm:t>
        <a:bodyPr/>
        <a:lstStyle/>
        <a:p>
          <a:endParaRPr lang="en-US"/>
        </a:p>
      </dgm:t>
    </dgm:pt>
    <dgm:pt modelId="{9AE8A4C0-4DE8-418A-887D-90381B49E852}">
      <dgm:prSet phldr="0"/>
      <dgm:spPr/>
      <dgm:t>
        <a:bodyPr/>
        <a:lstStyle/>
        <a:p>
          <a:pPr rtl="0"/>
          <a:r>
            <a:rPr lang="en-US" dirty="0">
              <a:latin typeface="Abadi"/>
            </a:rPr>
            <a:t>Export to a CSV for the next section</a:t>
          </a:r>
          <a:endParaRPr lang="en-US" dirty="0">
            <a:latin typeface="Abadi"/>
            <a:cs typeface="Calibri Light"/>
          </a:endParaRPr>
        </a:p>
      </dgm:t>
    </dgm:pt>
    <dgm:pt modelId="{941721CC-D0A6-4D15-91E7-40DD2B64CDD1}" type="parTrans" cxnId="{A9542FDD-CF06-43EA-AB35-FA5774DF5971}">
      <dgm:prSet/>
      <dgm:spPr/>
    </dgm:pt>
    <dgm:pt modelId="{62B32C93-2966-453C-8801-6158116D55A3}" type="sibTrans" cxnId="{A9542FDD-CF06-43EA-AB35-FA5774DF5971}">
      <dgm:prSet/>
      <dgm:spPr/>
    </dgm:pt>
    <dgm:pt modelId="{23DF3D3E-923B-4513-AF01-0E5B56635BB4}" type="pres">
      <dgm:prSet presAssocID="{828AE370-8B56-4FDD-A010-8263BC6DBF1D}" presName="diagram" presStyleCnt="0">
        <dgm:presLayoutVars>
          <dgm:dir/>
          <dgm:resizeHandles val="exact"/>
        </dgm:presLayoutVars>
      </dgm:prSet>
      <dgm:spPr/>
    </dgm:pt>
    <dgm:pt modelId="{A77D4CA5-9DB1-4CC4-9A3E-EE752A20B63D}" type="pres">
      <dgm:prSet presAssocID="{A8982551-DBFF-4839-8EBA-ABFC643E8FE9}" presName="node" presStyleLbl="node1" presStyleIdx="0" presStyleCnt="6">
        <dgm:presLayoutVars>
          <dgm:bulletEnabled val="1"/>
        </dgm:presLayoutVars>
      </dgm:prSet>
      <dgm:spPr/>
    </dgm:pt>
    <dgm:pt modelId="{1C05251E-87B2-4620-B4D6-D0F0698F84A6}" type="pres">
      <dgm:prSet presAssocID="{D181D312-7F75-4BF5-B492-8502F00CF830}" presName="sibTrans" presStyleLbl="sibTrans2D1" presStyleIdx="0" presStyleCnt="5"/>
      <dgm:spPr/>
    </dgm:pt>
    <dgm:pt modelId="{963D2AB3-C863-422C-A6EE-18228733B839}" type="pres">
      <dgm:prSet presAssocID="{D181D312-7F75-4BF5-B492-8502F00CF830}" presName="connectorText" presStyleLbl="sibTrans2D1" presStyleIdx="0" presStyleCnt="5"/>
      <dgm:spPr/>
    </dgm:pt>
    <dgm:pt modelId="{C545A3F1-47E8-4CF9-A3FD-3FB1C447A604}" type="pres">
      <dgm:prSet presAssocID="{A6FE2ED2-C4FC-4F33-B44D-0DAC7D73E8A3}" presName="node" presStyleLbl="node1" presStyleIdx="1" presStyleCnt="6">
        <dgm:presLayoutVars>
          <dgm:bulletEnabled val="1"/>
        </dgm:presLayoutVars>
      </dgm:prSet>
      <dgm:spPr/>
    </dgm:pt>
    <dgm:pt modelId="{3C69F701-5AC1-480A-B7F7-3C4FC10239C5}" type="pres">
      <dgm:prSet presAssocID="{80658A9B-F511-4169-B0E4-4F7E32E3CB0D}" presName="sibTrans" presStyleLbl="sibTrans2D1" presStyleIdx="1" presStyleCnt="5"/>
      <dgm:spPr/>
    </dgm:pt>
    <dgm:pt modelId="{99BDC538-DB19-49A4-A0E7-6F30A51DD463}" type="pres">
      <dgm:prSet presAssocID="{80658A9B-F511-4169-B0E4-4F7E32E3CB0D}" presName="connectorText" presStyleLbl="sibTrans2D1" presStyleIdx="1" presStyleCnt="5"/>
      <dgm:spPr/>
    </dgm:pt>
    <dgm:pt modelId="{39C78D11-E5A8-40AA-B39D-61A64C29F52E}" type="pres">
      <dgm:prSet presAssocID="{0B085F13-D2C5-4BA2-B4FF-90F8347107A0}" presName="node" presStyleLbl="node1" presStyleIdx="2" presStyleCnt="6">
        <dgm:presLayoutVars>
          <dgm:bulletEnabled val="1"/>
        </dgm:presLayoutVars>
      </dgm:prSet>
      <dgm:spPr/>
    </dgm:pt>
    <dgm:pt modelId="{AD57C8BD-39F2-4ECA-914D-2A3401F893C3}" type="pres">
      <dgm:prSet presAssocID="{35B0019B-F174-4626-95AC-BBAC1B670D83}" presName="sibTrans" presStyleLbl="sibTrans2D1" presStyleIdx="2" presStyleCnt="5"/>
      <dgm:spPr/>
    </dgm:pt>
    <dgm:pt modelId="{16E3D55E-AAF3-4E18-911D-7CD3F3D63E65}" type="pres">
      <dgm:prSet presAssocID="{35B0019B-F174-4626-95AC-BBAC1B670D83}" presName="connectorText" presStyleLbl="sibTrans2D1" presStyleIdx="2" presStyleCnt="5"/>
      <dgm:spPr/>
    </dgm:pt>
    <dgm:pt modelId="{96588C47-86FE-41B3-9751-67628425E3CC}" type="pres">
      <dgm:prSet presAssocID="{EE5CCBA4-0D05-4546-B97F-D245EC40131F}" presName="node" presStyleLbl="node1" presStyleIdx="3" presStyleCnt="6">
        <dgm:presLayoutVars>
          <dgm:bulletEnabled val="1"/>
        </dgm:presLayoutVars>
      </dgm:prSet>
      <dgm:spPr/>
    </dgm:pt>
    <dgm:pt modelId="{7F0F4401-DC5D-4B93-8D77-F494DEA9721D}" type="pres">
      <dgm:prSet presAssocID="{618B94FB-4F83-4D84-A491-E5C9234F4484}" presName="sibTrans" presStyleLbl="sibTrans2D1" presStyleIdx="3" presStyleCnt="5"/>
      <dgm:spPr/>
    </dgm:pt>
    <dgm:pt modelId="{FE417E38-6591-4301-8848-16643825AFD1}" type="pres">
      <dgm:prSet presAssocID="{618B94FB-4F83-4D84-A491-E5C9234F4484}" presName="connectorText" presStyleLbl="sibTrans2D1" presStyleIdx="3" presStyleCnt="5"/>
      <dgm:spPr/>
    </dgm:pt>
    <dgm:pt modelId="{068D553F-F5AE-4131-94F0-CFA2D14B30CC}" type="pres">
      <dgm:prSet presAssocID="{51D06EEE-9AD6-4087-966D-8DE9788912E0}" presName="node" presStyleLbl="node1" presStyleIdx="4" presStyleCnt="6">
        <dgm:presLayoutVars>
          <dgm:bulletEnabled val="1"/>
        </dgm:presLayoutVars>
      </dgm:prSet>
      <dgm:spPr/>
    </dgm:pt>
    <dgm:pt modelId="{5B5313CC-7A4B-4A87-9431-30487EF7DE2C}" type="pres">
      <dgm:prSet presAssocID="{66EC9630-F5CA-4FDD-9763-583542C9C1D4}" presName="sibTrans" presStyleLbl="sibTrans2D1" presStyleIdx="4" presStyleCnt="5"/>
      <dgm:spPr/>
    </dgm:pt>
    <dgm:pt modelId="{E451CA12-9241-45CB-9AA5-78E5DE86E271}" type="pres">
      <dgm:prSet presAssocID="{66EC9630-F5CA-4FDD-9763-583542C9C1D4}" presName="connectorText" presStyleLbl="sibTrans2D1" presStyleIdx="4" presStyleCnt="5"/>
      <dgm:spPr/>
    </dgm:pt>
    <dgm:pt modelId="{BE47F147-5040-4315-86B8-62FA1929CEA5}" type="pres">
      <dgm:prSet presAssocID="{9AE8A4C0-4DE8-418A-887D-90381B49E852}" presName="node" presStyleLbl="node1" presStyleIdx="5" presStyleCnt="6">
        <dgm:presLayoutVars>
          <dgm:bulletEnabled val="1"/>
        </dgm:presLayoutVars>
      </dgm:prSet>
      <dgm:spPr/>
    </dgm:pt>
  </dgm:ptLst>
  <dgm:cxnLst>
    <dgm:cxn modelId="{30FB1704-7851-4BAF-900B-AD985806986A}" type="presOf" srcId="{51D06EEE-9AD6-4087-966D-8DE9788912E0}" destId="{068D553F-F5AE-4131-94F0-CFA2D14B30CC}" srcOrd="0" destOrd="0" presId="urn:microsoft.com/office/officeart/2005/8/layout/process5"/>
    <dgm:cxn modelId="{565F830A-B730-4B35-9EB6-2268246FB9A5}" type="presOf" srcId="{618B94FB-4F83-4D84-A491-E5C9234F4484}" destId="{FE417E38-6591-4301-8848-16643825AFD1}" srcOrd="1" destOrd="0" presId="urn:microsoft.com/office/officeart/2005/8/layout/process5"/>
    <dgm:cxn modelId="{79B0CB12-5DAB-438B-ACD1-21FE4D3D293D}" type="presOf" srcId="{80658A9B-F511-4169-B0E4-4F7E32E3CB0D}" destId="{3C69F701-5AC1-480A-B7F7-3C4FC10239C5}" srcOrd="0" destOrd="0" presId="urn:microsoft.com/office/officeart/2005/8/layout/process5"/>
    <dgm:cxn modelId="{6FFA9119-E12E-4443-8FDA-1F8C4105F596}" type="presOf" srcId="{828AE370-8B56-4FDD-A010-8263BC6DBF1D}" destId="{23DF3D3E-923B-4513-AF01-0E5B56635BB4}" srcOrd="0" destOrd="0" presId="urn:microsoft.com/office/officeart/2005/8/layout/process5"/>
    <dgm:cxn modelId="{B453F533-7D29-44B8-8712-8E3A4340365D}" type="presOf" srcId="{A8982551-DBFF-4839-8EBA-ABFC643E8FE9}" destId="{A77D4CA5-9DB1-4CC4-9A3E-EE752A20B63D}" srcOrd="0" destOrd="0" presId="urn:microsoft.com/office/officeart/2005/8/layout/process5"/>
    <dgm:cxn modelId="{13A5AA3D-D00C-4649-A89E-A1BC8394F86F}" srcId="{828AE370-8B56-4FDD-A010-8263BC6DBF1D}" destId="{0B085F13-D2C5-4BA2-B4FF-90F8347107A0}" srcOrd="2" destOrd="0" parTransId="{8E5C85BE-4016-4C4D-9078-D10A47D60F57}" sibTransId="{35B0019B-F174-4626-95AC-BBAC1B670D83}"/>
    <dgm:cxn modelId="{61C8D96C-D05E-4E09-BE3D-03F18C588D0D}" srcId="{828AE370-8B56-4FDD-A010-8263BC6DBF1D}" destId="{A6FE2ED2-C4FC-4F33-B44D-0DAC7D73E8A3}" srcOrd="1" destOrd="0" parTransId="{B84CEE86-8566-4CDA-9F71-EBA5B2647358}" sibTransId="{80658A9B-F511-4169-B0E4-4F7E32E3CB0D}"/>
    <dgm:cxn modelId="{6DB6396D-E3D5-4DD9-BE45-2E10CA7ACE49}" type="presOf" srcId="{D181D312-7F75-4BF5-B492-8502F00CF830}" destId="{1C05251E-87B2-4620-B4D6-D0F0698F84A6}" srcOrd="0" destOrd="0" presId="urn:microsoft.com/office/officeart/2005/8/layout/process5"/>
    <dgm:cxn modelId="{558F014F-DC70-427F-8548-5507D60EC32E}" type="presOf" srcId="{0B085F13-D2C5-4BA2-B4FF-90F8347107A0}" destId="{39C78D11-E5A8-40AA-B39D-61A64C29F52E}" srcOrd="0" destOrd="0" presId="urn:microsoft.com/office/officeart/2005/8/layout/process5"/>
    <dgm:cxn modelId="{401A654F-D950-42FD-A82D-47F536734C7C}" type="presOf" srcId="{D181D312-7F75-4BF5-B492-8502F00CF830}" destId="{963D2AB3-C863-422C-A6EE-18228733B839}" srcOrd="1" destOrd="0" presId="urn:microsoft.com/office/officeart/2005/8/layout/process5"/>
    <dgm:cxn modelId="{5D75EC4F-945D-4F90-A4C5-EE4D86BB6377}" type="presOf" srcId="{66EC9630-F5CA-4FDD-9763-583542C9C1D4}" destId="{5B5313CC-7A4B-4A87-9431-30487EF7DE2C}" srcOrd="0" destOrd="0" presId="urn:microsoft.com/office/officeart/2005/8/layout/process5"/>
    <dgm:cxn modelId="{13753251-4456-4328-9142-9752DD628FFA}" type="presOf" srcId="{9AE8A4C0-4DE8-418A-887D-90381B49E852}" destId="{BE47F147-5040-4315-86B8-62FA1929CEA5}" srcOrd="0" destOrd="0" presId="urn:microsoft.com/office/officeart/2005/8/layout/process5"/>
    <dgm:cxn modelId="{B555A072-7033-4E49-BF82-098968887BD2}" type="presOf" srcId="{80658A9B-F511-4169-B0E4-4F7E32E3CB0D}" destId="{99BDC538-DB19-49A4-A0E7-6F30A51DD463}" srcOrd="1" destOrd="0" presId="urn:microsoft.com/office/officeart/2005/8/layout/process5"/>
    <dgm:cxn modelId="{A4379773-E7BF-4DB1-8495-F3C39CF292B8}" type="presOf" srcId="{35B0019B-F174-4626-95AC-BBAC1B670D83}" destId="{16E3D55E-AAF3-4E18-911D-7CD3F3D63E65}" srcOrd="1" destOrd="0" presId="urn:microsoft.com/office/officeart/2005/8/layout/process5"/>
    <dgm:cxn modelId="{0DB75E89-E105-4F48-B25A-94359F7B8905}" type="presOf" srcId="{35B0019B-F174-4626-95AC-BBAC1B670D83}" destId="{AD57C8BD-39F2-4ECA-914D-2A3401F893C3}" srcOrd="0" destOrd="0" presId="urn:microsoft.com/office/officeart/2005/8/layout/process5"/>
    <dgm:cxn modelId="{C16CE5A7-C316-4B60-8E72-D737ED42E214}" type="presOf" srcId="{618B94FB-4F83-4D84-A491-E5C9234F4484}" destId="{7F0F4401-DC5D-4B93-8D77-F494DEA9721D}" srcOrd="0" destOrd="0" presId="urn:microsoft.com/office/officeart/2005/8/layout/process5"/>
    <dgm:cxn modelId="{5F5329BE-EC7C-4717-A2DE-8559DE8A6043}" type="presOf" srcId="{EE5CCBA4-0D05-4546-B97F-D245EC40131F}" destId="{96588C47-86FE-41B3-9751-67628425E3CC}" srcOrd="0" destOrd="0" presId="urn:microsoft.com/office/officeart/2005/8/layout/process5"/>
    <dgm:cxn modelId="{9342FDCD-50B3-4996-A679-E4BF1CA2DDF5}" type="presOf" srcId="{66EC9630-F5CA-4FDD-9763-583542C9C1D4}" destId="{E451CA12-9241-45CB-9AA5-78E5DE86E271}" srcOrd="1" destOrd="0" presId="urn:microsoft.com/office/officeart/2005/8/layout/process5"/>
    <dgm:cxn modelId="{A9542FDD-CF06-43EA-AB35-FA5774DF5971}" srcId="{828AE370-8B56-4FDD-A010-8263BC6DBF1D}" destId="{9AE8A4C0-4DE8-418A-887D-90381B49E852}" srcOrd="5" destOrd="0" parTransId="{941721CC-D0A6-4D15-91E7-40DD2B64CDD1}" sibTransId="{62B32C93-2966-453C-8801-6158116D55A3}"/>
    <dgm:cxn modelId="{A3FDF5E4-6CB1-4159-B648-471688A2BEC7}" srcId="{828AE370-8B56-4FDD-A010-8263BC6DBF1D}" destId="{51D06EEE-9AD6-4087-966D-8DE9788912E0}" srcOrd="4" destOrd="0" parTransId="{5B7AEA93-8507-49B8-B658-393A6B3DF1AC}" sibTransId="{66EC9630-F5CA-4FDD-9763-583542C9C1D4}"/>
    <dgm:cxn modelId="{27C039ED-DB85-4429-BC57-6EB76426C44B}" type="presOf" srcId="{A6FE2ED2-C4FC-4F33-B44D-0DAC7D73E8A3}" destId="{C545A3F1-47E8-4CF9-A3FD-3FB1C447A604}" srcOrd="0" destOrd="0" presId="urn:microsoft.com/office/officeart/2005/8/layout/process5"/>
    <dgm:cxn modelId="{84C8ACED-FD56-4C17-A06D-9BFED4907BF7}" srcId="{828AE370-8B56-4FDD-A010-8263BC6DBF1D}" destId="{EE5CCBA4-0D05-4546-B97F-D245EC40131F}" srcOrd="3" destOrd="0" parTransId="{B3A1F814-058E-4586-B94A-D5EA82D25B5E}" sibTransId="{618B94FB-4F83-4D84-A491-E5C9234F4484}"/>
    <dgm:cxn modelId="{7CA7A8FB-0F92-4E73-8DDD-A2A1A91A08AE}" srcId="{828AE370-8B56-4FDD-A010-8263BC6DBF1D}" destId="{A8982551-DBFF-4839-8EBA-ABFC643E8FE9}" srcOrd="0" destOrd="0" parTransId="{BD75CAF7-33A9-4CDF-A300-F9963EEF05A8}" sibTransId="{D181D312-7F75-4BF5-B492-8502F00CF830}"/>
    <dgm:cxn modelId="{7E52E737-9B44-46C8-A0E4-338161A3B962}" type="presParOf" srcId="{23DF3D3E-923B-4513-AF01-0E5B56635BB4}" destId="{A77D4CA5-9DB1-4CC4-9A3E-EE752A20B63D}" srcOrd="0" destOrd="0" presId="urn:microsoft.com/office/officeart/2005/8/layout/process5"/>
    <dgm:cxn modelId="{FDD3B6F6-14E9-4A4D-B6F1-95B9C89B4206}" type="presParOf" srcId="{23DF3D3E-923B-4513-AF01-0E5B56635BB4}" destId="{1C05251E-87B2-4620-B4D6-D0F0698F84A6}" srcOrd="1" destOrd="0" presId="urn:microsoft.com/office/officeart/2005/8/layout/process5"/>
    <dgm:cxn modelId="{1B9E237B-808C-49E7-9D3E-1ADC38D0EC12}" type="presParOf" srcId="{1C05251E-87B2-4620-B4D6-D0F0698F84A6}" destId="{963D2AB3-C863-422C-A6EE-18228733B839}" srcOrd="0" destOrd="0" presId="urn:microsoft.com/office/officeart/2005/8/layout/process5"/>
    <dgm:cxn modelId="{280F6C37-4464-4A68-B4CF-B15A65B3ADBB}" type="presParOf" srcId="{23DF3D3E-923B-4513-AF01-0E5B56635BB4}" destId="{C545A3F1-47E8-4CF9-A3FD-3FB1C447A604}" srcOrd="2" destOrd="0" presId="urn:microsoft.com/office/officeart/2005/8/layout/process5"/>
    <dgm:cxn modelId="{67BD9C99-81E8-49C4-808C-36D9B1373DEB}" type="presParOf" srcId="{23DF3D3E-923B-4513-AF01-0E5B56635BB4}" destId="{3C69F701-5AC1-480A-B7F7-3C4FC10239C5}" srcOrd="3" destOrd="0" presId="urn:microsoft.com/office/officeart/2005/8/layout/process5"/>
    <dgm:cxn modelId="{0F80BF81-C454-4863-A223-47792B7ADC66}" type="presParOf" srcId="{3C69F701-5AC1-480A-B7F7-3C4FC10239C5}" destId="{99BDC538-DB19-49A4-A0E7-6F30A51DD463}" srcOrd="0" destOrd="0" presId="urn:microsoft.com/office/officeart/2005/8/layout/process5"/>
    <dgm:cxn modelId="{2D013787-6092-4559-9D04-3DD52FAE4FF2}" type="presParOf" srcId="{23DF3D3E-923B-4513-AF01-0E5B56635BB4}" destId="{39C78D11-E5A8-40AA-B39D-61A64C29F52E}" srcOrd="4" destOrd="0" presId="urn:microsoft.com/office/officeart/2005/8/layout/process5"/>
    <dgm:cxn modelId="{C8564375-1CB3-46AB-B5C4-6D6263B96599}" type="presParOf" srcId="{23DF3D3E-923B-4513-AF01-0E5B56635BB4}" destId="{AD57C8BD-39F2-4ECA-914D-2A3401F893C3}" srcOrd="5" destOrd="0" presId="urn:microsoft.com/office/officeart/2005/8/layout/process5"/>
    <dgm:cxn modelId="{C7EC0E25-FF9E-4AA6-BD78-9C014E84B350}" type="presParOf" srcId="{AD57C8BD-39F2-4ECA-914D-2A3401F893C3}" destId="{16E3D55E-AAF3-4E18-911D-7CD3F3D63E65}" srcOrd="0" destOrd="0" presId="urn:microsoft.com/office/officeart/2005/8/layout/process5"/>
    <dgm:cxn modelId="{93AD1D4E-0871-4C3A-BA69-05ECA8566B8C}" type="presParOf" srcId="{23DF3D3E-923B-4513-AF01-0E5B56635BB4}" destId="{96588C47-86FE-41B3-9751-67628425E3CC}" srcOrd="6" destOrd="0" presId="urn:microsoft.com/office/officeart/2005/8/layout/process5"/>
    <dgm:cxn modelId="{BC4BF695-2813-47EB-983A-BD747079ADC4}" type="presParOf" srcId="{23DF3D3E-923B-4513-AF01-0E5B56635BB4}" destId="{7F0F4401-DC5D-4B93-8D77-F494DEA9721D}" srcOrd="7" destOrd="0" presId="urn:microsoft.com/office/officeart/2005/8/layout/process5"/>
    <dgm:cxn modelId="{923441AB-8ED9-4327-BC86-7BBF056D3AB5}" type="presParOf" srcId="{7F0F4401-DC5D-4B93-8D77-F494DEA9721D}" destId="{FE417E38-6591-4301-8848-16643825AFD1}" srcOrd="0" destOrd="0" presId="urn:microsoft.com/office/officeart/2005/8/layout/process5"/>
    <dgm:cxn modelId="{451943D6-85B4-4021-8CF2-D98AB428D3F9}" type="presParOf" srcId="{23DF3D3E-923B-4513-AF01-0E5B56635BB4}" destId="{068D553F-F5AE-4131-94F0-CFA2D14B30CC}" srcOrd="8" destOrd="0" presId="urn:microsoft.com/office/officeart/2005/8/layout/process5"/>
    <dgm:cxn modelId="{718A01BA-4BA7-4BD7-B5BC-A96A7D9B85C2}" type="presParOf" srcId="{23DF3D3E-923B-4513-AF01-0E5B56635BB4}" destId="{5B5313CC-7A4B-4A87-9431-30487EF7DE2C}" srcOrd="9" destOrd="0" presId="urn:microsoft.com/office/officeart/2005/8/layout/process5"/>
    <dgm:cxn modelId="{30970998-F107-449F-84E4-44FD939D2214}" type="presParOf" srcId="{5B5313CC-7A4B-4A87-9431-30487EF7DE2C}" destId="{E451CA12-9241-45CB-9AA5-78E5DE86E271}" srcOrd="0" destOrd="0" presId="urn:microsoft.com/office/officeart/2005/8/layout/process5"/>
    <dgm:cxn modelId="{45D7B4AE-1E8D-4D3A-AC87-569D950747C0}" type="presParOf" srcId="{23DF3D3E-923B-4513-AF01-0E5B56635BB4}" destId="{BE47F147-5040-4315-86B8-62FA1929CEA5}"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8AE370-8B56-4FDD-A010-8263BC6DBF1D}" type="doc">
      <dgm:prSet loTypeId="urn:microsoft.com/office/officeart/2005/8/layout/process5" loCatId="process" qsTypeId="urn:microsoft.com/office/officeart/2005/8/quickstyle/simple1" qsCatId="simple" csTypeId="urn:microsoft.com/office/officeart/2005/8/colors/accent1_2" csCatId="accent1" phldr="1"/>
      <dgm:spPr/>
    </dgm:pt>
    <dgm:pt modelId="{9AE8A4C0-4DE8-418A-887D-90381B49E852}">
      <dgm:prSet phldr="0"/>
      <dgm:spPr/>
      <dgm:t>
        <a:bodyPr/>
        <a:lstStyle/>
        <a:p>
          <a:pPr rtl="0"/>
          <a:r>
            <a:rPr lang="en-US" dirty="0">
              <a:latin typeface="Abadi"/>
            </a:rPr>
            <a:t>Fit the GridSearchCV object to find the best parameters for KNN, SVM, Classification Trees and Logistic Regression</a:t>
          </a:r>
          <a:endParaRPr lang="en-US" dirty="0">
            <a:latin typeface="Abadi"/>
            <a:cs typeface="Calibri Light"/>
          </a:endParaRPr>
        </a:p>
      </dgm:t>
    </dgm:pt>
    <dgm:pt modelId="{941721CC-D0A6-4D15-91E7-40DD2B64CDD1}" type="parTrans" cxnId="{A9542FDD-CF06-43EA-AB35-FA5774DF5971}">
      <dgm:prSet/>
      <dgm:spPr/>
    </dgm:pt>
    <dgm:pt modelId="{62B32C93-2966-453C-8801-6158116D55A3}" type="sibTrans" cxnId="{A9542FDD-CF06-43EA-AB35-FA5774DF5971}">
      <dgm:prSet/>
      <dgm:spPr/>
      <dgm:t>
        <a:bodyPr/>
        <a:lstStyle/>
        <a:p>
          <a:endParaRPr lang="en-US"/>
        </a:p>
      </dgm:t>
    </dgm:pt>
    <dgm:pt modelId="{6A321556-9BC1-4002-B586-4D1748DD1FDB}">
      <dgm:prSet phldr="0"/>
      <dgm:spPr/>
      <dgm:t>
        <a:bodyPr/>
        <a:lstStyle/>
        <a:p>
          <a:pPr rtl="0"/>
          <a:r>
            <a:rPr lang="en-US" dirty="0">
              <a:latin typeface="Abadi"/>
            </a:rPr>
            <a:t>Create a column for the class</a:t>
          </a:r>
          <a:endParaRPr lang="en-US" dirty="0">
            <a:latin typeface="Abadi"/>
            <a:cs typeface="Calibri Light"/>
          </a:endParaRPr>
        </a:p>
      </dgm:t>
    </dgm:pt>
    <dgm:pt modelId="{D50664DD-8C30-4D8B-B0BF-0D7EC5919550}" type="parTrans" cxnId="{51E491C3-BB59-425F-8CBA-62CC1E6A1B82}">
      <dgm:prSet/>
      <dgm:spPr/>
    </dgm:pt>
    <dgm:pt modelId="{7149A072-66FA-4A5B-8D84-05011BFFE82D}" type="sibTrans" cxnId="{51E491C3-BB59-425F-8CBA-62CC1E6A1B82}">
      <dgm:prSet/>
      <dgm:spPr/>
      <dgm:t>
        <a:bodyPr/>
        <a:lstStyle/>
        <a:p>
          <a:endParaRPr lang="en-US"/>
        </a:p>
      </dgm:t>
    </dgm:pt>
    <dgm:pt modelId="{E960771C-BF08-4E48-B82A-C6CAE58D27F3}">
      <dgm:prSet phldr="0"/>
      <dgm:spPr/>
      <dgm:t>
        <a:bodyPr/>
        <a:lstStyle/>
        <a:p>
          <a:pPr rtl="0"/>
          <a:r>
            <a:rPr lang="en-US" dirty="0">
              <a:latin typeface="Abadi"/>
            </a:rPr>
            <a:t>Standardize the data</a:t>
          </a:r>
          <a:endParaRPr lang="en-US" dirty="0">
            <a:latin typeface="Abadi"/>
            <a:cs typeface="Calibri Light"/>
          </a:endParaRPr>
        </a:p>
      </dgm:t>
    </dgm:pt>
    <dgm:pt modelId="{204CD05C-A90A-4467-8086-4FACF4BD4AE7}" type="parTrans" cxnId="{AE0E58A5-DB92-4D8A-9ACD-B8C572215F2C}">
      <dgm:prSet/>
      <dgm:spPr/>
    </dgm:pt>
    <dgm:pt modelId="{91E91F30-3287-4CC8-8E83-514885CEA870}" type="sibTrans" cxnId="{AE0E58A5-DB92-4D8A-9ACD-B8C572215F2C}">
      <dgm:prSet/>
      <dgm:spPr/>
      <dgm:t>
        <a:bodyPr/>
        <a:lstStyle/>
        <a:p>
          <a:endParaRPr lang="en-US"/>
        </a:p>
      </dgm:t>
    </dgm:pt>
    <dgm:pt modelId="{15B118E2-53DD-416A-B8BD-743A77E0382E}">
      <dgm:prSet phldr="0"/>
      <dgm:spPr/>
      <dgm:t>
        <a:bodyPr/>
        <a:lstStyle/>
        <a:p>
          <a:pPr rtl="0"/>
          <a:r>
            <a:rPr lang="en-US" dirty="0">
              <a:latin typeface="Abadi"/>
            </a:rPr>
            <a:t>Split into training data and test data</a:t>
          </a:r>
          <a:endParaRPr lang="en-US" dirty="0">
            <a:latin typeface="Abadi"/>
            <a:cs typeface="Calibri Light"/>
          </a:endParaRPr>
        </a:p>
      </dgm:t>
    </dgm:pt>
    <dgm:pt modelId="{F35612A1-0914-4C4E-B7DC-D843937981F7}" type="parTrans" cxnId="{812A59C5-82F1-41A1-A184-7D833F65CCDB}">
      <dgm:prSet/>
      <dgm:spPr/>
    </dgm:pt>
    <dgm:pt modelId="{FE840423-DD55-42CE-A633-BA5397A8C25A}" type="sibTrans" cxnId="{812A59C5-82F1-41A1-A184-7D833F65CCDB}">
      <dgm:prSet/>
      <dgm:spPr/>
      <dgm:t>
        <a:bodyPr/>
        <a:lstStyle/>
        <a:p>
          <a:endParaRPr lang="en-US"/>
        </a:p>
      </dgm:t>
    </dgm:pt>
    <dgm:pt modelId="{6DCA7B78-ABB5-4D40-B1DC-40B5CB72CBF9}">
      <dgm:prSet phldr="0"/>
      <dgm:spPr/>
      <dgm:t>
        <a:bodyPr/>
        <a:lstStyle/>
        <a:p>
          <a:pPr rtl="0"/>
          <a:r>
            <a:rPr lang="en-US" dirty="0">
              <a:latin typeface="Abadi"/>
            </a:rPr>
            <a:t>Find the method performs best using test data</a:t>
          </a:r>
          <a:endParaRPr lang="en-US" dirty="0">
            <a:latin typeface="Abadi"/>
            <a:cs typeface="Calibri Light"/>
          </a:endParaRPr>
        </a:p>
      </dgm:t>
    </dgm:pt>
    <dgm:pt modelId="{25268C3B-2CF9-4C22-88D3-9B0A0486FC68}" type="parTrans" cxnId="{3F28A9FC-4127-497C-963A-6B02C3EAD629}">
      <dgm:prSet/>
      <dgm:spPr/>
    </dgm:pt>
    <dgm:pt modelId="{FBF494A7-CA00-4369-9B47-EE7144439225}" type="sibTrans" cxnId="{3F28A9FC-4127-497C-963A-6B02C3EAD629}">
      <dgm:prSet/>
      <dgm:spPr/>
      <dgm:t>
        <a:bodyPr/>
        <a:lstStyle/>
        <a:p>
          <a:endParaRPr lang="en-US"/>
        </a:p>
      </dgm:t>
    </dgm:pt>
    <dgm:pt modelId="{24577EC3-243F-436B-9FB2-4A8ED3DE1154}">
      <dgm:prSet phldr="0"/>
      <dgm:spPr/>
      <dgm:t>
        <a:bodyPr/>
        <a:lstStyle/>
        <a:p>
          <a:pPr rtl="0"/>
          <a:r>
            <a:rPr lang="en-US" dirty="0">
              <a:latin typeface="Abadi"/>
            </a:rPr>
            <a:t>Calculate the accuracy on the test data and plot the confusion matrix for each method</a:t>
          </a:r>
        </a:p>
      </dgm:t>
    </dgm:pt>
    <dgm:pt modelId="{17EF9B6C-D35F-42F8-9D45-23EE1D8CEDA0}" type="parTrans" cxnId="{A67FB864-190F-4666-B632-FB1B86A890BA}">
      <dgm:prSet/>
      <dgm:spPr/>
    </dgm:pt>
    <dgm:pt modelId="{464EC5FE-3294-4881-9EC9-6304CDF75E11}" type="sibTrans" cxnId="{A67FB864-190F-4666-B632-FB1B86A890BA}">
      <dgm:prSet/>
      <dgm:spPr/>
      <dgm:t>
        <a:bodyPr/>
        <a:lstStyle/>
        <a:p>
          <a:endParaRPr lang="en-US"/>
        </a:p>
      </dgm:t>
    </dgm:pt>
    <dgm:pt modelId="{23DF3D3E-923B-4513-AF01-0E5B56635BB4}" type="pres">
      <dgm:prSet presAssocID="{828AE370-8B56-4FDD-A010-8263BC6DBF1D}" presName="diagram" presStyleCnt="0">
        <dgm:presLayoutVars>
          <dgm:dir/>
          <dgm:resizeHandles val="exact"/>
        </dgm:presLayoutVars>
      </dgm:prSet>
      <dgm:spPr/>
    </dgm:pt>
    <dgm:pt modelId="{F356D389-ABD4-47EE-B1F4-BAED04234B05}" type="pres">
      <dgm:prSet presAssocID="{6A321556-9BC1-4002-B586-4D1748DD1FDB}" presName="node" presStyleLbl="node1" presStyleIdx="0" presStyleCnt="6">
        <dgm:presLayoutVars>
          <dgm:bulletEnabled val="1"/>
        </dgm:presLayoutVars>
      </dgm:prSet>
      <dgm:spPr/>
    </dgm:pt>
    <dgm:pt modelId="{5E88F906-850B-4B87-84A8-25199BCA64DF}" type="pres">
      <dgm:prSet presAssocID="{7149A072-66FA-4A5B-8D84-05011BFFE82D}" presName="sibTrans" presStyleLbl="sibTrans2D1" presStyleIdx="0" presStyleCnt="5"/>
      <dgm:spPr/>
    </dgm:pt>
    <dgm:pt modelId="{70ADD176-0498-4903-8DC3-B3B3E415F023}" type="pres">
      <dgm:prSet presAssocID="{7149A072-66FA-4A5B-8D84-05011BFFE82D}" presName="connectorText" presStyleLbl="sibTrans2D1" presStyleIdx="0" presStyleCnt="5"/>
      <dgm:spPr/>
    </dgm:pt>
    <dgm:pt modelId="{7B54B98A-6869-4820-B92F-62E9446F5D03}" type="pres">
      <dgm:prSet presAssocID="{E960771C-BF08-4E48-B82A-C6CAE58D27F3}" presName="node" presStyleLbl="node1" presStyleIdx="1" presStyleCnt="6">
        <dgm:presLayoutVars>
          <dgm:bulletEnabled val="1"/>
        </dgm:presLayoutVars>
      </dgm:prSet>
      <dgm:spPr/>
    </dgm:pt>
    <dgm:pt modelId="{80F86BDC-D175-43C4-ABF5-2F041D303FD5}" type="pres">
      <dgm:prSet presAssocID="{91E91F30-3287-4CC8-8E83-514885CEA870}" presName="sibTrans" presStyleLbl="sibTrans2D1" presStyleIdx="1" presStyleCnt="5"/>
      <dgm:spPr/>
    </dgm:pt>
    <dgm:pt modelId="{52B39201-2AC2-4279-92C8-1BE51EE13321}" type="pres">
      <dgm:prSet presAssocID="{91E91F30-3287-4CC8-8E83-514885CEA870}" presName="connectorText" presStyleLbl="sibTrans2D1" presStyleIdx="1" presStyleCnt="5"/>
      <dgm:spPr/>
    </dgm:pt>
    <dgm:pt modelId="{57F6152A-5D3C-4ED6-9846-ABDCEF9C6814}" type="pres">
      <dgm:prSet presAssocID="{15B118E2-53DD-416A-B8BD-743A77E0382E}" presName="node" presStyleLbl="node1" presStyleIdx="2" presStyleCnt="6">
        <dgm:presLayoutVars>
          <dgm:bulletEnabled val="1"/>
        </dgm:presLayoutVars>
      </dgm:prSet>
      <dgm:spPr/>
    </dgm:pt>
    <dgm:pt modelId="{5BF4C9E9-C64A-4A25-8FBF-9DBC741B9EF8}" type="pres">
      <dgm:prSet presAssocID="{FE840423-DD55-42CE-A633-BA5397A8C25A}" presName="sibTrans" presStyleLbl="sibTrans2D1" presStyleIdx="2" presStyleCnt="5"/>
      <dgm:spPr/>
    </dgm:pt>
    <dgm:pt modelId="{0206426E-A2FF-4F41-B23E-2EFCFDD5A92E}" type="pres">
      <dgm:prSet presAssocID="{FE840423-DD55-42CE-A633-BA5397A8C25A}" presName="connectorText" presStyleLbl="sibTrans2D1" presStyleIdx="2" presStyleCnt="5"/>
      <dgm:spPr/>
    </dgm:pt>
    <dgm:pt modelId="{BE47F147-5040-4315-86B8-62FA1929CEA5}" type="pres">
      <dgm:prSet presAssocID="{9AE8A4C0-4DE8-418A-887D-90381B49E852}" presName="node" presStyleLbl="node1" presStyleIdx="3" presStyleCnt="6">
        <dgm:presLayoutVars>
          <dgm:bulletEnabled val="1"/>
        </dgm:presLayoutVars>
      </dgm:prSet>
      <dgm:spPr/>
    </dgm:pt>
    <dgm:pt modelId="{A3B74744-D023-4486-AE0F-B83FFE52B940}" type="pres">
      <dgm:prSet presAssocID="{62B32C93-2966-453C-8801-6158116D55A3}" presName="sibTrans" presStyleLbl="sibTrans2D1" presStyleIdx="3" presStyleCnt="5"/>
      <dgm:spPr/>
    </dgm:pt>
    <dgm:pt modelId="{6002BE7B-9743-4589-8166-B4153D3FBC9B}" type="pres">
      <dgm:prSet presAssocID="{62B32C93-2966-453C-8801-6158116D55A3}" presName="connectorText" presStyleLbl="sibTrans2D1" presStyleIdx="3" presStyleCnt="5"/>
      <dgm:spPr/>
    </dgm:pt>
    <dgm:pt modelId="{B0E96DA8-86C7-44CC-BC8A-5CDC1BCAF34D}" type="pres">
      <dgm:prSet presAssocID="{24577EC3-243F-436B-9FB2-4A8ED3DE1154}" presName="node" presStyleLbl="node1" presStyleIdx="4" presStyleCnt="6">
        <dgm:presLayoutVars>
          <dgm:bulletEnabled val="1"/>
        </dgm:presLayoutVars>
      </dgm:prSet>
      <dgm:spPr/>
    </dgm:pt>
    <dgm:pt modelId="{A705D336-CFBA-425B-8B11-5DA8CB1F19E4}" type="pres">
      <dgm:prSet presAssocID="{464EC5FE-3294-4881-9EC9-6304CDF75E11}" presName="sibTrans" presStyleLbl="sibTrans2D1" presStyleIdx="4" presStyleCnt="5"/>
      <dgm:spPr/>
    </dgm:pt>
    <dgm:pt modelId="{C3ADE2F4-CE13-4A75-BBED-2D1B442C9AC1}" type="pres">
      <dgm:prSet presAssocID="{464EC5FE-3294-4881-9EC9-6304CDF75E11}" presName="connectorText" presStyleLbl="sibTrans2D1" presStyleIdx="4" presStyleCnt="5"/>
      <dgm:spPr/>
    </dgm:pt>
    <dgm:pt modelId="{D2DC58E9-7166-488E-838B-04DA92338AAE}" type="pres">
      <dgm:prSet presAssocID="{6DCA7B78-ABB5-4D40-B1DC-40B5CB72CBF9}" presName="node" presStyleLbl="node1" presStyleIdx="5" presStyleCnt="6">
        <dgm:presLayoutVars>
          <dgm:bulletEnabled val="1"/>
        </dgm:presLayoutVars>
      </dgm:prSet>
      <dgm:spPr/>
    </dgm:pt>
  </dgm:ptLst>
  <dgm:cxnLst>
    <dgm:cxn modelId="{73905010-73DC-4678-ACC8-25BD4B7ACF1B}" type="presOf" srcId="{15B118E2-53DD-416A-B8BD-743A77E0382E}" destId="{57F6152A-5D3C-4ED6-9846-ABDCEF9C6814}" srcOrd="0" destOrd="0" presId="urn:microsoft.com/office/officeart/2005/8/layout/process5"/>
    <dgm:cxn modelId="{99605F14-83CA-463B-B45A-FEFFBFDD5650}" type="presOf" srcId="{7149A072-66FA-4A5B-8D84-05011BFFE82D}" destId="{70ADD176-0498-4903-8DC3-B3B3E415F023}" srcOrd="1" destOrd="0" presId="urn:microsoft.com/office/officeart/2005/8/layout/process5"/>
    <dgm:cxn modelId="{6FFA9119-E12E-4443-8FDA-1F8C4105F596}" type="presOf" srcId="{828AE370-8B56-4FDD-A010-8263BC6DBF1D}" destId="{23DF3D3E-923B-4513-AF01-0E5B56635BB4}" srcOrd="0" destOrd="0" presId="urn:microsoft.com/office/officeart/2005/8/layout/process5"/>
    <dgm:cxn modelId="{5AA0F62A-699D-425B-AE40-9C47EABF1FB5}" type="presOf" srcId="{FE840423-DD55-42CE-A633-BA5397A8C25A}" destId="{0206426E-A2FF-4F41-B23E-2EFCFDD5A92E}" srcOrd="1" destOrd="0" presId="urn:microsoft.com/office/officeart/2005/8/layout/process5"/>
    <dgm:cxn modelId="{0473672B-428E-4317-A0FE-8DD3109DDA1A}" type="presOf" srcId="{7149A072-66FA-4A5B-8D84-05011BFFE82D}" destId="{5E88F906-850B-4B87-84A8-25199BCA64DF}" srcOrd="0" destOrd="0" presId="urn:microsoft.com/office/officeart/2005/8/layout/process5"/>
    <dgm:cxn modelId="{A67FB864-190F-4666-B632-FB1B86A890BA}" srcId="{828AE370-8B56-4FDD-A010-8263BC6DBF1D}" destId="{24577EC3-243F-436B-9FB2-4A8ED3DE1154}" srcOrd="4" destOrd="0" parTransId="{17EF9B6C-D35F-42F8-9D45-23EE1D8CEDA0}" sibTransId="{464EC5FE-3294-4881-9EC9-6304CDF75E11}"/>
    <dgm:cxn modelId="{42191F4C-A694-4B3E-85A4-35C31EE11A75}" type="presOf" srcId="{91E91F30-3287-4CC8-8E83-514885CEA870}" destId="{52B39201-2AC2-4279-92C8-1BE51EE13321}" srcOrd="1" destOrd="0" presId="urn:microsoft.com/office/officeart/2005/8/layout/process5"/>
    <dgm:cxn modelId="{6D621154-9602-475D-8F38-297E095FC81B}" type="presOf" srcId="{62B32C93-2966-453C-8801-6158116D55A3}" destId="{A3B74744-D023-4486-AE0F-B83FFE52B940}" srcOrd="0" destOrd="0" presId="urn:microsoft.com/office/officeart/2005/8/layout/process5"/>
    <dgm:cxn modelId="{699A6A77-0D8E-4F41-9869-1C74FE846ECA}" type="presOf" srcId="{62B32C93-2966-453C-8801-6158116D55A3}" destId="{6002BE7B-9743-4589-8166-B4153D3FBC9B}" srcOrd="1" destOrd="0" presId="urn:microsoft.com/office/officeart/2005/8/layout/process5"/>
    <dgm:cxn modelId="{91C7F283-57CD-416D-92D5-80059A512654}" type="presOf" srcId="{9AE8A4C0-4DE8-418A-887D-90381B49E852}" destId="{BE47F147-5040-4315-86B8-62FA1929CEA5}" srcOrd="0" destOrd="0" presId="urn:microsoft.com/office/officeart/2005/8/layout/process5"/>
    <dgm:cxn modelId="{8AB5E991-DF61-4D95-B380-7E5B320A78D3}" type="presOf" srcId="{6DCA7B78-ABB5-4D40-B1DC-40B5CB72CBF9}" destId="{D2DC58E9-7166-488E-838B-04DA92338AAE}" srcOrd="0" destOrd="0" presId="urn:microsoft.com/office/officeart/2005/8/layout/process5"/>
    <dgm:cxn modelId="{80AEA895-ABE3-49AA-9DAB-860CEAE8A5DD}" type="presOf" srcId="{91E91F30-3287-4CC8-8E83-514885CEA870}" destId="{80F86BDC-D175-43C4-ABF5-2F041D303FD5}" srcOrd="0" destOrd="0" presId="urn:microsoft.com/office/officeart/2005/8/layout/process5"/>
    <dgm:cxn modelId="{87E024A4-0E79-487D-B6C0-6933CED209D8}" type="presOf" srcId="{464EC5FE-3294-4881-9EC9-6304CDF75E11}" destId="{C3ADE2F4-CE13-4A75-BBED-2D1B442C9AC1}" srcOrd="1" destOrd="0" presId="urn:microsoft.com/office/officeart/2005/8/layout/process5"/>
    <dgm:cxn modelId="{AE0E58A5-DB92-4D8A-9ACD-B8C572215F2C}" srcId="{828AE370-8B56-4FDD-A010-8263BC6DBF1D}" destId="{E960771C-BF08-4E48-B82A-C6CAE58D27F3}" srcOrd="1" destOrd="0" parTransId="{204CD05C-A90A-4467-8086-4FACF4BD4AE7}" sibTransId="{91E91F30-3287-4CC8-8E83-514885CEA870}"/>
    <dgm:cxn modelId="{A6C368AB-AA22-4517-8525-C59D67C44BC8}" type="presOf" srcId="{FE840423-DD55-42CE-A633-BA5397A8C25A}" destId="{5BF4C9E9-C64A-4A25-8FBF-9DBC741B9EF8}" srcOrd="0" destOrd="0" presId="urn:microsoft.com/office/officeart/2005/8/layout/process5"/>
    <dgm:cxn modelId="{F2D6F1AB-EBF8-4A73-A0D8-F9FDC2D57935}" type="presOf" srcId="{464EC5FE-3294-4881-9EC9-6304CDF75E11}" destId="{A705D336-CFBA-425B-8B11-5DA8CB1F19E4}" srcOrd="0" destOrd="0" presId="urn:microsoft.com/office/officeart/2005/8/layout/process5"/>
    <dgm:cxn modelId="{51E491C3-BB59-425F-8CBA-62CC1E6A1B82}" srcId="{828AE370-8B56-4FDD-A010-8263BC6DBF1D}" destId="{6A321556-9BC1-4002-B586-4D1748DD1FDB}" srcOrd="0" destOrd="0" parTransId="{D50664DD-8C30-4D8B-B0BF-0D7EC5919550}" sibTransId="{7149A072-66FA-4A5B-8D84-05011BFFE82D}"/>
    <dgm:cxn modelId="{812A59C5-82F1-41A1-A184-7D833F65CCDB}" srcId="{828AE370-8B56-4FDD-A010-8263BC6DBF1D}" destId="{15B118E2-53DD-416A-B8BD-743A77E0382E}" srcOrd="2" destOrd="0" parTransId="{F35612A1-0914-4C4E-B7DC-D843937981F7}" sibTransId="{FE840423-DD55-42CE-A633-BA5397A8C25A}"/>
    <dgm:cxn modelId="{EDC3E2CC-A655-471D-BAA1-77CE6022C786}" type="presOf" srcId="{24577EC3-243F-436B-9FB2-4A8ED3DE1154}" destId="{B0E96DA8-86C7-44CC-BC8A-5CDC1BCAF34D}" srcOrd="0" destOrd="0" presId="urn:microsoft.com/office/officeart/2005/8/layout/process5"/>
    <dgm:cxn modelId="{BAA388D9-728C-4D47-AE7F-2737282ABEB8}" type="presOf" srcId="{6A321556-9BC1-4002-B586-4D1748DD1FDB}" destId="{F356D389-ABD4-47EE-B1F4-BAED04234B05}" srcOrd="0" destOrd="0" presId="urn:microsoft.com/office/officeart/2005/8/layout/process5"/>
    <dgm:cxn modelId="{A9542FDD-CF06-43EA-AB35-FA5774DF5971}" srcId="{828AE370-8B56-4FDD-A010-8263BC6DBF1D}" destId="{9AE8A4C0-4DE8-418A-887D-90381B49E852}" srcOrd="3" destOrd="0" parTransId="{941721CC-D0A6-4D15-91E7-40DD2B64CDD1}" sibTransId="{62B32C93-2966-453C-8801-6158116D55A3}"/>
    <dgm:cxn modelId="{B9BBB7F8-5498-43BB-B8F1-A0309B40600F}" type="presOf" srcId="{E960771C-BF08-4E48-B82A-C6CAE58D27F3}" destId="{7B54B98A-6869-4820-B92F-62E9446F5D03}" srcOrd="0" destOrd="0" presId="urn:microsoft.com/office/officeart/2005/8/layout/process5"/>
    <dgm:cxn modelId="{3F28A9FC-4127-497C-963A-6B02C3EAD629}" srcId="{828AE370-8B56-4FDD-A010-8263BC6DBF1D}" destId="{6DCA7B78-ABB5-4D40-B1DC-40B5CB72CBF9}" srcOrd="5" destOrd="0" parTransId="{25268C3B-2CF9-4C22-88D3-9B0A0486FC68}" sibTransId="{FBF494A7-CA00-4369-9B47-EE7144439225}"/>
    <dgm:cxn modelId="{A05CD490-E39D-4DA6-8AE2-DD01A345A53F}" type="presParOf" srcId="{23DF3D3E-923B-4513-AF01-0E5B56635BB4}" destId="{F356D389-ABD4-47EE-B1F4-BAED04234B05}" srcOrd="0" destOrd="0" presId="urn:microsoft.com/office/officeart/2005/8/layout/process5"/>
    <dgm:cxn modelId="{168CC291-D520-44B5-84BB-08FF518ECF88}" type="presParOf" srcId="{23DF3D3E-923B-4513-AF01-0E5B56635BB4}" destId="{5E88F906-850B-4B87-84A8-25199BCA64DF}" srcOrd="1" destOrd="0" presId="urn:microsoft.com/office/officeart/2005/8/layout/process5"/>
    <dgm:cxn modelId="{18A3CF8D-816F-4353-BB9A-6F4E542F1D8C}" type="presParOf" srcId="{5E88F906-850B-4B87-84A8-25199BCA64DF}" destId="{70ADD176-0498-4903-8DC3-B3B3E415F023}" srcOrd="0" destOrd="0" presId="urn:microsoft.com/office/officeart/2005/8/layout/process5"/>
    <dgm:cxn modelId="{808526BA-D836-4A4D-B502-01DCF4949A4B}" type="presParOf" srcId="{23DF3D3E-923B-4513-AF01-0E5B56635BB4}" destId="{7B54B98A-6869-4820-B92F-62E9446F5D03}" srcOrd="2" destOrd="0" presId="urn:microsoft.com/office/officeart/2005/8/layout/process5"/>
    <dgm:cxn modelId="{89358681-8B8F-41AC-A9BB-37DD67B1425F}" type="presParOf" srcId="{23DF3D3E-923B-4513-AF01-0E5B56635BB4}" destId="{80F86BDC-D175-43C4-ABF5-2F041D303FD5}" srcOrd="3" destOrd="0" presId="urn:microsoft.com/office/officeart/2005/8/layout/process5"/>
    <dgm:cxn modelId="{293E5AD8-3006-4625-91A4-F3F66E606858}" type="presParOf" srcId="{80F86BDC-D175-43C4-ABF5-2F041D303FD5}" destId="{52B39201-2AC2-4279-92C8-1BE51EE13321}" srcOrd="0" destOrd="0" presId="urn:microsoft.com/office/officeart/2005/8/layout/process5"/>
    <dgm:cxn modelId="{814033D0-9F11-4731-8356-90F85FBD1C55}" type="presParOf" srcId="{23DF3D3E-923B-4513-AF01-0E5B56635BB4}" destId="{57F6152A-5D3C-4ED6-9846-ABDCEF9C6814}" srcOrd="4" destOrd="0" presId="urn:microsoft.com/office/officeart/2005/8/layout/process5"/>
    <dgm:cxn modelId="{0C259549-CD9D-428F-8EAC-2B245D18E1D0}" type="presParOf" srcId="{23DF3D3E-923B-4513-AF01-0E5B56635BB4}" destId="{5BF4C9E9-C64A-4A25-8FBF-9DBC741B9EF8}" srcOrd="5" destOrd="0" presId="urn:microsoft.com/office/officeart/2005/8/layout/process5"/>
    <dgm:cxn modelId="{86555998-66D7-43CF-B3FD-DD4E275E729C}" type="presParOf" srcId="{5BF4C9E9-C64A-4A25-8FBF-9DBC741B9EF8}" destId="{0206426E-A2FF-4F41-B23E-2EFCFDD5A92E}" srcOrd="0" destOrd="0" presId="urn:microsoft.com/office/officeart/2005/8/layout/process5"/>
    <dgm:cxn modelId="{02BDFA72-3609-4F96-84E6-3D73D704FEC5}" type="presParOf" srcId="{23DF3D3E-923B-4513-AF01-0E5B56635BB4}" destId="{BE47F147-5040-4315-86B8-62FA1929CEA5}" srcOrd="6" destOrd="0" presId="urn:microsoft.com/office/officeart/2005/8/layout/process5"/>
    <dgm:cxn modelId="{BDE35E06-2FBA-4D2F-B8C6-A259B50B697E}" type="presParOf" srcId="{23DF3D3E-923B-4513-AF01-0E5B56635BB4}" destId="{A3B74744-D023-4486-AE0F-B83FFE52B940}" srcOrd="7" destOrd="0" presId="urn:microsoft.com/office/officeart/2005/8/layout/process5"/>
    <dgm:cxn modelId="{6A7E447A-2BDC-42FC-9598-254CD470090A}" type="presParOf" srcId="{A3B74744-D023-4486-AE0F-B83FFE52B940}" destId="{6002BE7B-9743-4589-8166-B4153D3FBC9B}" srcOrd="0" destOrd="0" presId="urn:microsoft.com/office/officeart/2005/8/layout/process5"/>
    <dgm:cxn modelId="{0B54786A-1A5F-454D-9D61-653A51FB6DC4}" type="presParOf" srcId="{23DF3D3E-923B-4513-AF01-0E5B56635BB4}" destId="{B0E96DA8-86C7-44CC-BC8A-5CDC1BCAF34D}" srcOrd="8" destOrd="0" presId="urn:microsoft.com/office/officeart/2005/8/layout/process5"/>
    <dgm:cxn modelId="{7CEE5D3D-DDCE-414E-9082-226C9CE28D21}" type="presParOf" srcId="{23DF3D3E-923B-4513-AF01-0E5B56635BB4}" destId="{A705D336-CFBA-425B-8B11-5DA8CB1F19E4}" srcOrd="9" destOrd="0" presId="urn:microsoft.com/office/officeart/2005/8/layout/process5"/>
    <dgm:cxn modelId="{14D70CAE-4D0F-467B-9F6A-CBD0E8792E09}" type="presParOf" srcId="{A705D336-CFBA-425B-8B11-5DA8CB1F19E4}" destId="{C3ADE2F4-CE13-4A75-BBED-2D1B442C9AC1}" srcOrd="0" destOrd="0" presId="urn:microsoft.com/office/officeart/2005/8/layout/process5"/>
    <dgm:cxn modelId="{407BFC53-8E9E-442F-876E-87A5312A4B2E}" type="presParOf" srcId="{23DF3D3E-923B-4513-AF01-0E5B56635BB4}" destId="{D2DC58E9-7166-488E-838B-04DA92338AAE}"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C044F-4BC1-49A2-8113-44748EBBDEA3}">
      <dsp:nvSpPr>
        <dsp:cNvPr id="0" name=""/>
        <dsp:cNvSpPr/>
      </dsp:nvSpPr>
      <dsp:spPr>
        <a:xfrm>
          <a:off x="6605"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Request rocket launch data from SpaceX API</a:t>
          </a:r>
        </a:p>
      </dsp:txBody>
      <dsp:txXfrm>
        <a:off x="41300" y="54397"/>
        <a:ext cx="1904926" cy="1115199"/>
      </dsp:txXfrm>
    </dsp:sp>
    <dsp:sp modelId="{FE766E36-AE9C-47B3-B57F-C1E1FD6FAABA}">
      <dsp:nvSpPr>
        <dsp:cNvPr id="0" name=""/>
        <dsp:cNvSpPr/>
      </dsp:nvSpPr>
      <dsp:spPr>
        <a:xfrm>
          <a:off x="2154661" y="367182"/>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54661" y="465108"/>
        <a:ext cx="292989" cy="293778"/>
      </dsp:txXfrm>
    </dsp:sp>
    <dsp:sp modelId="{068D553F-F5AE-4131-94F0-CFA2D14B30CC}">
      <dsp:nvSpPr>
        <dsp:cNvPr id="0" name=""/>
        <dsp:cNvSpPr/>
      </dsp:nvSpPr>
      <dsp:spPr>
        <a:xfrm>
          <a:off x="2770648"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Decode the response content as a Json using .</a:t>
          </a:r>
          <a:r>
            <a:rPr lang="en-US" sz="1400" kern="1200" dirty="0" err="1">
              <a:latin typeface="Abadi"/>
            </a:rPr>
            <a:t>json</a:t>
          </a:r>
          <a:r>
            <a:rPr lang="en-US" sz="1400" kern="1200" dirty="0">
              <a:latin typeface="Abadi"/>
            </a:rPr>
            <a:t>() and turn it into a </a:t>
          </a:r>
          <a:r>
            <a:rPr lang="en-US" sz="1400" kern="1200" dirty="0" err="1">
              <a:latin typeface="Abadi"/>
            </a:rPr>
            <a:t>dataframe</a:t>
          </a:r>
          <a:r>
            <a:rPr lang="en-US" sz="1400" kern="1200" dirty="0">
              <a:latin typeface="Abadi"/>
            </a:rPr>
            <a:t> using .</a:t>
          </a:r>
          <a:r>
            <a:rPr lang="en-US" sz="1400" kern="1200" dirty="0" err="1">
              <a:latin typeface="Abadi"/>
            </a:rPr>
            <a:t>json_normalize</a:t>
          </a:r>
          <a:r>
            <a:rPr lang="en-US" sz="1400" kern="1200" dirty="0">
              <a:latin typeface="Abadi"/>
            </a:rPr>
            <a:t>()</a:t>
          </a:r>
        </a:p>
      </dsp:txBody>
      <dsp:txXfrm>
        <a:off x="2805343" y="54397"/>
        <a:ext cx="1904926" cy="1115199"/>
      </dsp:txXfrm>
    </dsp:sp>
    <dsp:sp modelId="{4FABE4C3-7732-46C1-86CF-1A6552680430}">
      <dsp:nvSpPr>
        <dsp:cNvPr id="0" name=""/>
        <dsp:cNvSpPr/>
      </dsp:nvSpPr>
      <dsp:spPr>
        <a:xfrm>
          <a:off x="4918705" y="367182"/>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918705" y="465108"/>
        <a:ext cx="292989" cy="293778"/>
      </dsp:txXfrm>
    </dsp:sp>
    <dsp:sp modelId="{6F2F3DC7-73EB-437D-ABE3-A3F173C9D4CB}">
      <dsp:nvSpPr>
        <dsp:cNvPr id="0" name=""/>
        <dsp:cNvSpPr/>
      </dsp:nvSpPr>
      <dsp:spPr>
        <a:xfrm>
          <a:off x="5534691"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Apply helper functions to extract information and form a dataframe  </a:t>
          </a:r>
        </a:p>
      </dsp:txBody>
      <dsp:txXfrm>
        <a:off x="5569386" y="54397"/>
        <a:ext cx="1904926" cy="1115199"/>
      </dsp:txXfrm>
    </dsp:sp>
    <dsp:sp modelId="{7A3979E0-18B1-46B0-8C84-ADD7C4A1B80B}">
      <dsp:nvSpPr>
        <dsp:cNvPr id="0" name=""/>
        <dsp:cNvSpPr/>
      </dsp:nvSpPr>
      <dsp:spPr>
        <a:xfrm rot="5400000">
          <a:off x="6312572" y="1342494"/>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374961" y="1378031"/>
        <a:ext cx="293778" cy="292989"/>
      </dsp:txXfrm>
    </dsp:sp>
    <dsp:sp modelId="{0838EAFF-8940-4920-86E4-DD5924A61B56}">
      <dsp:nvSpPr>
        <dsp:cNvPr id="0" name=""/>
        <dsp:cNvSpPr/>
      </dsp:nvSpPr>
      <dsp:spPr>
        <a:xfrm>
          <a:off x="5534691"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Filter the </a:t>
          </a:r>
          <a:r>
            <a:rPr lang="en-US" sz="1400" kern="1200" dirty="0" err="1">
              <a:latin typeface="Abadi"/>
            </a:rPr>
            <a:t>dataframe</a:t>
          </a:r>
          <a:r>
            <a:rPr lang="en-US" sz="1400" kern="1200" dirty="0">
              <a:latin typeface="Abadi"/>
            </a:rPr>
            <a:t> to only include Falcon 9 launches</a:t>
          </a:r>
        </a:p>
      </dsp:txBody>
      <dsp:txXfrm>
        <a:off x="5569386" y="2028714"/>
        <a:ext cx="1904926" cy="1115199"/>
      </dsp:txXfrm>
    </dsp:sp>
    <dsp:sp modelId="{A6691B37-2E66-4B32-AC0D-D5BB46C98557}">
      <dsp:nvSpPr>
        <dsp:cNvPr id="0" name=""/>
        <dsp:cNvSpPr/>
      </dsp:nvSpPr>
      <dsp:spPr>
        <a:xfrm rot="10800000">
          <a:off x="4942396" y="2341499"/>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067962" y="2439425"/>
        <a:ext cx="292989" cy="293778"/>
      </dsp:txXfrm>
    </dsp:sp>
    <dsp:sp modelId="{F703732B-87B9-43CE-B771-F4103168B6D9}">
      <dsp:nvSpPr>
        <dsp:cNvPr id="0" name=""/>
        <dsp:cNvSpPr/>
      </dsp:nvSpPr>
      <dsp:spPr>
        <a:xfrm>
          <a:off x="2770648"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Replace missing values with calculated mean</a:t>
          </a:r>
        </a:p>
      </dsp:txBody>
      <dsp:txXfrm>
        <a:off x="2805343" y="2028714"/>
        <a:ext cx="1904926" cy="1115199"/>
      </dsp:txXfrm>
    </dsp:sp>
    <dsp:sp modelId="{6B42FE4D-4B3B-44CF-9D7A-69D304F93988}">
      <dsp:nvSpPr>
        <dsp:cNvPr id="0" name=""/>
        <dsp:cNvSpPr/>
      </dsp:nvSpPr>
      <dsp:spPr>
        <a:xfrm rot="10800000">
          <a:off x="2178353" y="2341499"/>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303919" y="2439425"/>
        <a:ext cx="292989" cy="293778"/>
      </dsp:txXfrm>
    </dsp:sp>
    <dsp:sp modelId="{3CCF076C-69F4-4188-B0C6-31049CD4BBAF}">
      <dsp:nvSpPr>
        <dsp:cNvPr id="0" name=""/>
        <dsp:cNvSpPr/>
      </dsp:nvSpPr>
      <dsp:spPr>
        <a:xfrm>
          <a:off x="6605"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Export it to a </a:t>
          </a:r>
          <a:r>
            <a:rPr lang="en-US" sz="1400" b="1" kern="1200" dirty="0">
              <a:latin typeface="Abadi"/>
            </a:rPr>
            <a:t>CSV</a:t>
          </a:r>
          <a:r>
            <a:rPr lang="en-US" sz="1400" kern="1200" dirty="0">
              <a:latin typeface="Abadi"/>
            </a:rPr>
            <a:t> for the next section</a:t>
          </a:r>
        </a:p>
      </dsp:txBody>
      <dsp:txXfrm>
        <a:off x="41300" y="2028714"/>
        <a:ext cx="1904926" cy="1115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F1A8-F460-4CD5-BD0F-97487454C513}">
      <dsp:nvSpPr>
        <dsp:cNvPr id="0" name=""/>
        <dsp:cNvSpPr/>
      </dsp:nvSpPr>
      <dsp:spPr>
        <a:xfrm>
          <a:off x="6605"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Request the Falcon9 Launch Wiki page from its URL</a:t>
          </a:r>
        </a:p>
      </dsp:txBody>
      <dsp:txXfrm>
        <a:off x="41300" y="54397"/>
        <a:ext cx="1904926" cy="1115199"/>
      </dsp:txXfrm>
    </dsp:sp>
    <dsp:sp modelId="{85739F78-79B1-4137-B173-3C129CAF4E23}">
      <dsp:nvSpPr>
        <dsp:cNvPr id="0" name=""/>
        <dsp:cNvSpPr/>
      </dsp:nvSpPr>
      <dsp:spPr>
        <a:xfrm>
          <a:off x="2154661" y="367182"/>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54661" y="465108"/>
        <a:ext cx="292989" cy="293778"/>
      </dsp:txXfrm>
    </dsp:sp>
    <dsp:sp modelId="{2962DEEC-D708-4907-8EC4-B8F5A0C15088}">
      <dsp:nvSpPr>
        <dsp:cNvPr id="0" name=""/>
        <dsp:cNvSpPr/>
      </dsp:nvSpPr>
      <dsp:spPr>
        <a:xfrm>
          <a:off x="2770648"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Create a BeautifulSoup object from the HTML response</a:t>
          </a:r>
        </a:p>
      </dsp:txBody>
      <dsp:txXfrm>
        <a:off x="2805343" y="54397"/>
        <a:ext cx="1904926" cy="1115199"/>
      </dsp:txXfrm>
    </dsp:sp>
    <dsp:sp modelId="{51595079-4D18-49F0-AD15-E644D2EB5904}">
      <dsp:nvSpPr>
        <dsp:cNvPr id="0" name=""/>
        <dsp:cNvSpPr/>
      </dsp:nvSpPr>
      <dsp:spPr>
        <a:xfrm>
          <a:off x="4918705" y="367182"/>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918705" y="465108"/>
        <a:ext cx="292989" cy="293778"/>
      </dsp:txXfrm>
    </dsp:sp>
    <dsp:sp modelId="{E00F7832-F156-403D-AE90-257A7FE75CCC}">
      <dsp:nvSpPr>
        <dsp:cNvPr id="0" name=""/>
        <dsp:cNvSpPr/>
      </dsp:nvSpPr>
      <dsp:spPr>
        <a:xfrm>
          <a:off x="5534691"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Extract variable names from the HTML table header</a:t>
          </a:r>
        </a:p>
      </dsp:txBody>
      <dsp:txXfrm>
        <a:off x="5569386" y="54397"/>
        <a:ext cx="1904926" cy="1115199"/>
      </dsp:txXfrm>
    </dsp:sp>
    <dsp:sp modelId="{546C73C3-1B5E-43A5-89E0-9C134E0B458B}">
      <dsp:nvSpPr>
        <dsp:cNvPr id="0" name=""/>
        <dsp:cNvSpPr/>
      </dsp:nvSpPr>
      <dsp:spPr>
        <a:xfrm rot="5400000">
          <a:off x="6312572" y="1342494"/>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374961" y="1378031"/>
        <a:ext cx="293778" cy="292989"/>
      </dsp:txXfrm>
    </dsp:sp>
    <dsp:sp modelId="{ACC9D07A-1C49-4B8E-B1E7-0D1BD5A3D0C5}">
      <dsp:nvSpPr>
        <dsp:cNvPr id="0" name=""/>
        <dsp:cNvSpPr/>
      </dsp:nvSpPr>
      <dsp:spPr>
        <a:xfrm>
          <a:off x="5534691"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Create a data frame by parsing the launch HTML tables</a:t>
          </a:r>
        </a:p>
      </dsp:txBody>
      <dsp:txXfrm>
        <a:off x="5569386" y="2028714"/>
        <a:ext cx="1904926" cy="1115199"/>
      </dsp:txXfrm>
    </dsp:sp>
    <dsp:sp modelId="{FAE0BFF9-97F8-45BA-9439-6CA58030C45B}">
      <dsp:nvSpPr>
        <dsp:cNvPr id="0" name=""/>
        <dsp:cNvSpPr/>
      </dsp:nvSpPr>
      <dsp:spPr>
        <a:xfrm rot="10800000">
          <a:off x="4942396" y="2341499"/>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067962" y="2439425"/>
        <a:ext cx="292989" cy="293778"/>
      </dsp:txXfrm>
    </dsp:sp>
    <dsp:sp modelId="{068D553F-F5AE-4131-94F0-CFA2D14B30CC}">
      <dsp:nvSpPr>
        <dsp:cNvPr id="0" name=""/>
        <dsp:cNvSpPr/>
      </dsp:nvSpPr>
      <dsp:spPr>
        <a:xfrm>
          <a:off x="2770648"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Abadi"/>
            </a:rPr>
            <a:t>Export it to a </a:t>
          </a:r>
          <a:r>
            <a:rPr lang="en-US" sz="1400" b="1" kern="1200" dirty="0">
              <a:latin typeface="Abadi"/>
            </a:rPr>
            <a:t>CSV</a:t>
          </a:r>
          <a:r>
            <a:rPr lang="en-US" sz="1400" kern="1200" dirty="0">
              <a:latin typeface="Abadi"/>
            </a:rPr>
            <a:t> for the next section</a:t>
          </a:r>
        </a:p>
      </dsp:txBody>
      <dsp:txXfrm>
        <a:off x="2805343" y="2028714"/>
        <a:ext cx="1904926" cy="1115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D4CA5-9DB1-4CC4-9A3E-EE752A20B63D}">
      <dsp:nvSpPr>
        <dsp:cNvPr id="0" name=""/>
        <dsp:cNvSpPr/>
      </dsp:nvSpPr>
      <dsp:spPr>
        <a:xfrm>
          <a:off x="6605"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badi"/>
            </a:rPr>
            <a:t>Calculate the number of launches on each site</a:t>
          </a:r>
        </a:p>
      </dsp:txBody>
      <dsp:txXfrm>
        <a:off x="41300" y="54397"/>
        <a:ext cx="1904926" cy="1115199"/>
      </dsp:txXfrm>
    </dsp:sp>
    <dsp:sp modelId="{1C05251E-87B2-4620-B4D6-D0F0698F84A6}">
      <dsp:nvSpPr>
        <dsp:cNvPr id="0" name=""/>
        <dsp:cNvSpPr/>
      </dsp:nvSpPr>
      <dsp:spPr>
        <a:xfrm>
          <a:off x="2154661" y="367182"/>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54661" y="465108"/>
        <a:ext cx="292989" cy="293778"/>
      </dsp:txXfrm>
    </dsp:sp>
    <dsp:sp modelId="{C545A3F1-47E8-4CF9-A3FD-3FB1C447A604}">
      <dsp:nvSpPr>
        <dsp:cNvPr id="0" name=""/>
        <dsp:cNvSpPr/>
      </dsp:nvSpPr>
      <dsp:spPr>
        <a:xfrm>
          <a:off x="2770648"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badi"/>
            </a:rPr>
            <a:t>Calculate the number and occurrence of each orbit</a:t>
          </a:r>
        </a:p>
      </dsp:txBody>
      <dsp:txXfrm>
        <a:off x="2805343" y="54397"/>
        <a:ext cx="1904926" cy="1115199"/>
      </dsp:txXfrm>
    </dsp:sp>
    <dsp:sp modelId="{3C69F701-5AC1-480A-B7F7-3C4FC10239C5}">
      <dsp:nvSpPr>
        <dsp:cNvPr id="0" name=""/>
        <dsp:cNvSpPr/>
      </dsp:nvSpPr>
      <dsp:spPr>
        <a:xfrm>
          <a:off x="4918705" y="367182"/>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18705" y="465108"/>
        <a:ext cx="292989" cy="293778"/>
      </dsp:txXfrm>
    </dsp:sp>
    <dsp:sp modelId="{39C78D11-E5A8-40AA-B39D-61A64C29F52E}">
      <dsp:nvSpPr>
        <dsp:cNvPr id="0" name=""/>
        <dsp:cNvSpPr/>
      </dsp:nvSpPr>
      <dsp:spPr>
        <a:xfrm>
          <a:off x="5534691"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badi"/>
            </a:rPr>
            <a:t>Calculate the number and occurence of mission outcome per orbit type</a:t>
          </a:r>
        </a:p>
      </dsp:txBody>
      <dsp:txXfrm>
        <a:off x="5569386" y="54397"/>
        <a:ext cx="1904926" cy="1115199"/>
      </dsp:txXfrm>
    </dsp:sp>
    <dsp:sp modelId="{AD57C8BD-39F2-4ECA-914D-2A3401F893C3}">
      <dsp:nvSpPr>
        <dsp:cNvPr id="0" name=""/>
        <dsp:cNvSpPr/>
      </dsp:nvSpPr>
      <dsp:spPr>
        <a:xfrm rot="5400000">
          <a:off x="6312572" y="1342494"/>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6374961" y="1378031"/>
        <a:ext cx="293778" cy="292989"/>
      </dsp:txXfrm>
    </dsp:sp>
    <dsp:sp modelId="{96588C47-86FE-41B3-9751-67628425E3CC}">
      <dsp:nvSpPr>
        <dsp:cNvPr id="0" name=""/>
        <dsp:cNvSpPr/>
      </dsp:nvSpPr>
      <dsp:spPr>
        <a:xfrm>
          <a:off x="5534691"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badi"/>
            </a:rPr>
            <a:t>Create a landing outcome label from Outcome column</a:t>
          </a:r>
        </a:p>
      </dsp:txBody>
      <dsp:txXfrm>
        <a:off x="5569386" y="2028714"/>
        <a:ext cx="1904926" cy="1115199"/>
      </dsp:txXfrm>
    </dsp:sp>
    <dsp:sp modelId="{7F0F4401-DC5D-4B93-8D77-F494DEA9721D}">
      <dsp:nvSpPr>
        <dsp:cNvPr id="0" name=""/>
        <dsp:cNvSpPr/>
      </dsp:nvSpPr>
      <dsp:spPr>
        <a:xfrm rot="10800000">
          <a:off x="4942396" y="2341499"/>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067962" y="2439425"/>
        <a:ext cx="292989" cy="293778"/>
      </dsp:txXfrm>
    </dsp:sp>
    <dsp:sp modelId="{068D553F-F5AE-4131-94F0-CFA2D14B30CC}">
      <dsp:nvSpPr>
        <dsp:cNvPr id="0" name=""/>
        <dsp:cNvSpPr/>
      </dsp:nvSpPr>
      <dsp:spPr>
        <a:xfrm>
          <a:off x="2770648"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badi"/>
            </a:rPr>
            <a:t>Determine the success rate</a:t>
          </a:r>
        </a:p>
      </dsp:txBody>
      <dsp:txXfrm>
        <a:off x="2805343" y="2028714"/>
        <a:ext cx="1904926" cy="1115199"/>
      </dsp:txXfrm>
    </dsp:sp>
    <dsp:sp modelId="{5B5313CC-7A4B-4A87-9431-30487EF7DE2C}">
      <dsp:nvSpPr>
        <dsp:cNvPr id="0" name=""/>
        <dsp:cNvSpPr/>
      </dsp:nvSpPr>
      <dsp:spPr>
        <a:xfrm rot="10800000">
          <a:off x="2178353" y="2341499"/>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303919" y="2439425"/>
        <a:ext cx="292989" cy="293778"/>
      </dsp:txXfrm>
    </dsp:sp>
    <dsp:sp modelId="{BE47F147-5040-4315-86B8-62FA1929CEA5}">
      <dsp:nvSpPr>
        <dsp:cNvPr id="0" name=""/>
        <dsp:cNvSpPr/>
      </dsp:nvSpPr>
      <dsp:spPr>
        <a:xfrm>
          <a:off x="6605"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Abadi"/>
            </a:rPr>
            <a:t>Export to a CSV for the next section</a:t>
          </a:r>
          <a:endParaRPr lang="en-US" sz="1500" kern="1200" dirty="0">
            <a:latin typeface="Abadi"/>
            <a:cs typeface="Calibri Light"/>
          </a:endParaRPr>
        </a:p>
      </dsp:txBody>
      <dsp:txXfrm>
        <a:off x="41300" y="2028714"/>
        <a:ext cx="1904926" cy="11151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6D389-ABD4-47EE-B1F4-BAED04234B05}">
      <dsp:nvSpPr>
        <dsp:cNvPr id="0" name=""/>
        <dsp:cNvSpPr/>
      </dsp:nvSpPr>
      <dsp:spPr>
        <a:xfrm>
          <a:off x="6605"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Abadi"/>
            </a:rPr>
            <a:t>Create a column for the class</a:t>
          </a:r>
          <a:endParaRPr lang="en-US" sz="1300" kern="1200" dirty="0">
            <a:latin typeface="Abadi"/>
            <a:cs typeface="Calibri Light"/>
          </a:endParaRPr>
        </a:p>
      </dsp:txBody>
      <dsp:txXfrm>
        <a:off x="41300" y="54397"/>
        <a:ext cx="1904926" cy="1115199"/>
      </dsp:txXfrm>
    </dsp:sp>
    <dsp:sp modelId="{5E88F906-850B-4B87-84A8-25199BCA64DF}">
      <dsp:nvSpPr>
        <dsp:cNvPr id="0" name=""/>
        <dsp:cNvSpPr/>
      </dsp:nvSpPr>
      <dsp:spPr>
        <a:xfrm>
          <a:off x="2154661" y="367182"/>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54661" y="465108"/>
        <a:ext cx="292989" cy="293778"/>
      </dsp:txXfrm>
    </dsp:sp>
    <dsp:sp modelId="{7B54B98A-6869-4820-B92F-62E9446F5D03}">
      <dsp:nvSpPr>
        <dsp:cNvPr id="0" name=""/>
        <dsp:cNvSpPr/>
      </dsp:nvSpPr>
      <dsp:spPr>
        <a:xfrm>
          <a:off x="2770648"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Abadi"/>
            </a:rPr>
            <a:t>Standardize the data</a:t>
          </a:r>
          <a:endParaRPr lang="en-US" sz="1300" kern="1200" dirty="0">
            <a:latin typeface="Abadi"/>
            <a:cs typeface="Calibri Light"/>
          </a:endParaRPr>
        </a:p>
      </dsp:txBody>
      <dsp:txXfrm>
        <a:off x="2805343" y="54397"/>
        <a:ext cx="1904926" cy="1115199"/>
      </dsp:txXfrm>
    </dsp:sp>
    <dsp:sp modelId="{80F86BDC-D175-43C4-ABF5-2F041D303FD5}">
      <dsp:nvSpPr>
        <dsp:cNvPr id="0" name=""/>
        <dsp:cNvSpPr/>
      </dsp:nvSpPr>
      <dsp:spPr>
        <a:xfrm>
          <a:off x="4918705" y="367182"/>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918705" y="465108"/>
        <a:ext cx="292989" cy="293778"/>
      </dsp:txXfrm>
    </dsp:sp>
    <dsp:sp modelId="{57F6152A-5D3C-4ED6-9846-ABDCEF9C6814}">
      <dsp:nvSpPr>
        <dsp:cNvPr id="0" name=""/>
        <dsp:cNvSpPr/>
      </dsp:nvSpPr>
      <dsp:spPr>
        <a:xfrm>
          <a:off x="5534691" y="19702"/>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Abadi"/>
            </a:rPr>
            <a:t>Split into training data and test data</a:t>
          </a:r>
          <a:endParaRPr lang="en-US" sz="1300" kern="1200" dirty="0">
            <a:latin typeface="Abadi"/>
            <a:cs typeface="Calibri Light"/>
          </a:endParaRPr>
        </a:p>
      </dsp:txBody>
      <dsp:txXfrm>
        <a:off x="5569386" y="54397"/>
        <a:ext cx="1904926" cy="1115199"/>
      </dsp:txXfrm>
    </dsp:sp>
    <dsp:sp modelId="{5BF4C9E9-C64A-4A25-8FBF-9DBC741B9EF8}">
      <dsp:nvSpPr>
        <dsp:cNvPr id="0" name=""/>
        <dsp:cNvSpPr/>
      </dsp:nvSpPr>
      <dsp:spPr>
        <a:xfrm rot="5400000">
          <a:off x="6312572" y="1342494"/>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6374961" y="1378031"/>
        <a:ext cx="293778" cy="292989"/>
      </dsp:txXfrm>
    </dsp:sp>
    <dsp:sp modelId="{BE47F147-5040-4315-86B8-62FA1929CEA5}">
      <dsp:nvSpPr>
        <dsp:cNvPr id="0" name=""/>
        <dsp:cNvSpPr/>
      </dsp:nvSpPr>
      <dsp:spPr>
        <a:xfrm>
          <a:off x="5534691"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Abadi"/>
            </a:rPr>
            <a:t>Fit the GridSearchCV object to find the best parameters for KNN, SVM, Classification Trees and Logistic Regression</a:t>
          </a:r>
          <a:endParaRPr lang="en-US" sz="1300" kern="1200" dirty="0">
            <a:latin typeface="Abadi"/>
            <a:cs typeface="Calibri Light"/>
          </a:endParaRPr>
        </a:p>
      </dsp:txBody>
      <dsp:txXfrm>
        <a:off x="5569386" y="2028714"/>
        <a:ext cx="1904926" cy="1115199"/>
      </dsp:txXfrm>
    </dsp:sp>
    <dsp:sp modelId="{A3B74744-D023-4486-AE0F-B83FFE52B940}">
      <dsp:nvSpPr>
        <dsp:cNvPr id="0" name=""/>
        <dsp:cNvSpPr/>
      </dsp:nvSpPr>
      <dsp:spPr>
        <a:xfrm rot="10800000">
          <a:off x="4942396" y="2341499"/>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5067962" y="2439425"/>
        <a:ext cx="292989" cy="293778"/>
      </dsp:txXfrm>
    </dsp:sp>
    <dsp:sp modelId="{B0E96DA8-86C7-44CC-BC8A-5CDC1BCAF34D}">
      <dsp:nvSpPr>
        <dsp:cNvPr id="0" name=""/>
        <dsp:cNvSpPr/>
      </dsp:nvSpPr>
      <dsp:spPr>
        <a:xfrm>
          <a:off x="2770648"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Abadi"/>
            </a:rPr>
            <a:t>Calculate the accuracy on the test data and plot the confusion matrix for each method</a:t>
          </a:r>
        </a:p>
      </dsp:txBody>
      <dsp:txXfrm>
        <a:off x="2805343" y="2028714"/>
        <a:ext cx="1904926" cy="1115199"/>
      </dsp:txXfrm>
    </dsp:sp>
    <dsp:sp modelId="{A705D336-CFBA-425B-8B11-5DA8CB1F19E4}">
      <dsp:nvSpPr>
        <dsp:cNvPr id="0" name=""/>
        <dsp:cNvSpPr/>
      </dsp:nvSpPr>
      <dsp:spPr>
        <a:xfrm rot="10800000">
          <a:off x="2178353" y="2341499"/>
          <a:ext cx="418555" cy="48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303919" y="2439425"/>
        <a:ext cx="292989" cy="293778"/>
      </dsp:txXfrm>
    </dsp:sp>
    <dsp:sp modelId="{D2DC58E9-7166-488E-838B-04DA92338AAE}">
      <dsp:nvSpPr>
        <dsp:cNvPr id="0" name=""/>
        <dsp:cNvSpPr/>
      </dsp:nvSpPr>
      <dsp:spPr>
        <a:xfrm>
          <a:off x="6605" y="1994019"/>
          <a:ext cx="1974316" cy="11845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Abadi"/>
            </a:rPr>
            <a:t>Find the method performs best using test data</a:t>
          </a:r>
          <a:endParaRPr lang="en-US" sz="1300" kern="1200" dirty="0">
            <a:latin typeface="Abadi"/>
            <a:cs typeface="Calibri Light"/>
          </a:endParaRPr>
        </a:p>
      </dsp:txBody>
      <dsp:txXfrm>
        <a:off x="41300" y="2028714"/>
        <a:ext cx="1904926" cy="11151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wlland/Applied-Data-Science-Capstone/blob/master/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wlland/Applied-Data-Science-Capston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wlland/Applied-Data-Science-Capstone/blob/master/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wlland/Applied-Data-Science-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rowlland/Applied-Data-Science-Capstone/blob/master/Machine%20Learning%20Prediction.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klamek97.deviantart.com/art/SpaceX-Falcon-9-wallpaper-58495565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rowlland/Applied-Data-Science-Capstone/tree/master/folium%20maps" TargetMode="External"/><Relationship Id="rId4" Type="http://schemas.openxmlformats.org/officeDocument/2006/relationships/hyperlink" Target="https://github.com/rowlland/Applied-Data-Science-Capstone/tree/master/dash%20screenshot"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api.spacexdata.com/v4/launches/past"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rowlland/Applied-Data-Science-Capstone/blob/master/Data%20Collection%20with%20API.ipynb"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rowlland/Applied-Data-Science-Capstone/blob/master/Data%20Collection%20with%20Web%20Scraping.ipynb"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rowlland/Applied-Data-Science-Capstone/blob/master/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Jing Yu</a:t>
            </a:r>
          </a:p>
          <a:p>
            <a:r>
              <a:rPr lang="en-US" dirty="0">
                <a:solidFill>
                  <a:schemeClr val="bg2"/>
                </a:solidFill>
                <a:latin typeface="Abadi"/>
                <a:ea typeface="SF Pro" pitchFamily="2" charset="0"/>
                <a:cs typeface="SF Pro" pitchFamily="2" charset="0"/>
              </a:rPr>
              <a:t>01/25/2023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200" dirty="0">
                <a:latin typeface="Abadi"/>
                <a:ea typeface="+mn-lt"/>
                <a:cs typeface="+mn-lt"/>
              </a:rPr>
              <a:t>Use scatter chart to plot out:</a:t>
            </a:r>
          </a:p>
          <a:p>
            <a:pPr lvl="1"/>
            <a:r>
              <a:rPr lang="en-US" sz="1800" dirty="0">
                <a:latin typeface="Abadi"/>
                <a:cs typeface="Calibri"/>
              </a:rPr>
              <a:t>Flight Number vs. Payload Mass</a:t>
            </a:r>
            <a:endParaRPr lang="en-US" sz="1800" dirty="0">
              <a:latin typeface="Abadi"/>
              <a:ea typeface="+mn-lt"/>
              <a:cs typeface="+mn-lt"/>
            </a:endParaRPr>
          </a:p>
          <a:p>
            <a:pPr lvl="1"/>
            <a:r>
              <a:rPr lang="en-US" sz="1800" dirty="0">
                <a:latin typeface="Abadi"/>
                <a:cs typeface="Calibri"/>
              </a:rPr>
              <a:t>Flight Number vs. Launch Site</a:t>
            </a:r>
            <a:endParaRPr lang="en-US" sz="1800" dirty="0">
              <a:latin typeface="Abadi"/>
              <a:ea typeface="+mn-lt"/>
              <a:cs typeface="+mn-lt"/>
            </a:endParaRPr>
          </a:p>
          <a:p>
            <a:pPr lvl="1"/>
            <a:r>
              <a:rPr lang="en-US" sz="1800" dirty="0">
                <a:latin typeface="Abadi"/>
                <a:ea typeface="+mn-lt"/>
                <a:cs typeface="+mn-lt"/>
              </a:rPr>
              <a:t>Payload vs. Launch Site</a:t>
            </a:r>
          </a:p>
          <a:p>
            <a:pPr lvl="1"/>
            <a:r>
              <a:rPr lang="en-US" sz="1800" dirty="0">
                <a:latin typeface="Abadi"/>
              </a:rPr>
              <a:t>Flight Number vs. Orbit type</a:t>
            </a:r>
            <a:endParaRPr lang="en-US" sz="1800" dirty="0">
              <a:latin typeface="Abadi"/>
              <a:cs typeface="Calibri"/>
            </a:endParaRPr>
          </a:p>
          <a:p>
            <a:pPr lvl="1"/>
            <a:r>
              <a:rPr lang="en-US" sz="1800" dirty="0">
                <a:latin typeface="Abadi"/>
              </a:rPr>
              <a:t>Payload vs. Orbit type</a:t>
            </a:r>
            <a:endParaRPr lang="en-US" sz="1800">
              <a:latin typeface="Abadi"/>
              <a:cs typeface="Calibri"/>
            </a:endParaRPr>
          </a:p>
          <a:p>
            <a:r>
              <a:rPr lang="en-US" sz="2200" dirty="0">
                <a:latin typeface="Abadi"/>
                <a:ea typeface="+mn-lt"/>
                <a:cs typeface="+mn-lt"/>
              </a:rPr>
              <a:t>Create a bar chart to visualize:</a:t>
            </a:r>
          </a:p>
          <a:p>
            <a:pPr lvl="1"/>
            <a:r>
              <a:rPr lang="en-US" sz="1800" dirty="0">
                <a:latin typeface="Abadi"/>
                <a:ea typeface="+mn-lt"/>
                <a:cs typeface="+mn-lt"/>
              </a:rPr>
              <a:t>Success rate of each orbit type</a:t>
            </a:r>
            <a:endParaRPr lang="en-US" sz="1800">
              <a:latin typeface="Abadi"/>
              <a:cs typeface="Calibri"/>
            </a:endParaRPr>
          </a:p>
          <a:p>
            <a:r>
              <a:rPr lang="en-US" sz="2200" dirty="0">
                <a:latin typeface="Abadi"/>
                <a:ea typeface="+mn-lt"/>
                <a:cs typeface="+mn-lt"/>
              </a:rPr>
              <a:t>Plot a line chart to </a:t>
            </a:r>
            <a:r>
              <a:rPr lang="en-US" sz="2200" dirty="0">
                <a:latin typeface="Abadi"/>
              </a:rPr>
              <a:t>visualize:</a:t>
            </a:r>
            <a:endParaRPr lang="en-US" sz="2200">
              <a:latin typeface="Abadi"/>
              <a:cs typeface="Calibri"/>
            </a:endParaRPr>
          </a:p>
          <a:p>
            <a:pPr lvl="1"/>
            <a:r>
              <a:rPr lang="en-US" sz="1800" dirty="0">
                <a:latin typeface="Abadi"/>
              </a:rPr>
              <a:t> Launch success yearly trend</a:t>
            </a:r>
            <a:endParaRPr lang="en-US" sz="1800">
              <a:latin typeface="Abadi"/>
              <a:ea typeface="+mn-lt"/>
              <a:cs typeface="+mn-lt"/>
            </a:endParaRPr>
          </a:p>
          <a:p>
            <a:endParaRPr lang="en-US" dirty="0">
              <a:latin typeface="Abadi"/>
              <a:cs typeface="Calibri"/>
            </a:endParaRPr>
          </a:p>
          <a:p>
            <a:endParaRPr lang="en-US" dirty="0">
              <a:latin typeface="Abadi"/>
              <a:ea typeface="+mn-lt"/>
              <a:cs typeface="+mn-lt"/>
            </a:endParaRPr>
          </a:p>
          <a:p>
            <a:endParaRPr lang="en-US" dirty="0">
              <a:latin typeface="Abad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62CD47D6-FBAE-F93E-13DB-EBA3FD1FC6ED}"/>
              </a:ext>
            </a:extLst>
          </p:cNvPr>
          <p:cNvSpPr txBox="1"/>
          <p:nvPr/>
        </p:nvSpPr>
        <p:spPr>
          <a:xfrm>
            <a:off x="768263" y="6029194"/>
            <a:ext cx="102901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badi"/>
                <a:hlinkClick r:id="rId3"/>
              </a:rPr>
              <a:t>Applied-Data-Science-Capstone/EDA with Visualization.ipynb at master · rowlland/Applied-Data-Science-Capstone · GitHub</a:t>
            </a:r>
            <a:endParaRPr lang="en-US" sz="1400" dirty="0">
              <a:latin typeface="Abadi"/>
            </a:endParaRPr>
          </a:p>
        </p:txBody>
      </p:sp>
      <p:pic>
        <p:nvPicPr>
          <p:cNvPr id="6" name="Picture 6" descr="Magnifying glass showing decling performance">
            <a:extLst>
              <a:ext uri="{FF2B5EF4-FFF2-40B4-BE49-F238E27FC236}">
                <a16:creationId xmlns:a16="http://schemas.microsoft.com/office/drawing/2014/main" id="{1B55E68D-2552-048C-7207-6B1B837D0BA1}"/>
              </a:ext>
            </a:extLst>
          </p:cNvPr>
          <p:cNvPicPr>
            <a:picLocks noChangeAspect="1"/>
          </p:cNvPicPr>
          <p:nvPr/>
        </p:nvPicPr>
        <p:blipFill>
          <a:blip r:embed="rId4"/>
          <a:stretch>
            <a:fillRect/>
          </a:stretch>
        </p:blipFill>
        <p:spPr>
          <a:xfrm>
            <a:off x="6083836" y="2110123"/>
            <a:ext cx="4585595" cy="305631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1130067" cy="4351338"/>
          </a:xfrm>
          <a:prstGeom prst="rect">
            <a:avLst/>
          </a:prstGeom>
        </p:spPr>
        <p:txBody>
          <a:bodyPr lIns="91440" tIns="45720" rIns="91440" bIns="45720" anchor="t"/>
          <a:lstStyle/>
          <a:p>
            <a:pPr>
              <a:lnSpc>
                <a:spcPct val="50000"/>
              </a:lnSpc>
              <a:spcBef>
                <a:spcPts val="1400"/>
              </a:spcBef>
            </a:pPr>
            <a:r>
              <a:rPr lang="en-US" sz="2200" dirty="0">
                <a:latin typeface="Abadi"/>
                <a:ea typeface="+mn-lt"/>
                <a:cs typeface="+mn-lt"/>
              </a:rPr>
              <a:t>Execute SQL queries to:</a:t>
            </a:r>
            <a:endParaRPr lang="en-US" dirty="0"/>
          </a:p>
          <a:p>
            <a:pPr lvl="1">
              <a:lnSpc>
                <a:spcPct val="50000"/>
              </a:lnSpc>
              <a:spcBef>
                <a:spcPts val="1400"/>
              </a:spcBef>
            </a:pPr>
            <a:r>
              <a:rPr lang="en-US" sz="1800" dirty="0">
                <a:latin typeface="Abadi"/>
              </a:rPr>
              <a:t>Display the names of the unique launch sites in the space mission</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Display 5 records where launch sites begin with the string 'CCA'</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Display the total payload mass carried by boosters launched by NASA (CRS)</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Display average payload mass carried by booster version F9 v1.1</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List the date when the first successful landing outcome in ground pad was achieved</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List the names of the boosters success in drone ship and have payload mass 4000 to 6000</a:t>
            </a:r>
            <a:endParaRPr lang="en-US" sz="1800" dirty="0">
              <a:solidFill>
                <a:srgbClr val="000000"/>
              </a:solidFill>
              <a:latin typeface="Abadi"/>
              <a:cs typeface="Calibri" panose="020F0502020204030204"/>
            </a:endParaRPr>
          </a:p>
          <a:p>
            <a:pPr lvl="1">
              <a:lnSpc>
                <a:spcPct val="50000"/>
              </a:lnSpc>
              <a:spcBef>
                <a:spcPts val="1400"/>
              </a:spcBef>
            </a:pPr>
            <a:r>
              <a:rPr lang="en-US" sz="1800" dirty="0">
                <a:latin typeface="Abadi"/>
              </a:rPr>
              <a:t>List the total number of successful and failure mission outcomes</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List the names of the booster versions which have carried the maximum payload mass</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List the failed landing outcomes in drone ship, their booster versions, and launch site names in 2015</a:t>
            </a:r>
            <a:endParaRPr lang="en-US" sz="1800">
              <a:solidFill>
                <a:srgbClr val="000000"/>
              </a:solidFill>
              <a:latin typeface="Abadi"/>
              <a:cs typeface="Calibri" panose="020F0502020204030204"/>
            </a:endParaRPr>
          </a:p>
          <a:p>
            <a:pPr lvl="1">
              <a:lnSpc>
                <a:spcPct val="50000"/>
              </a:lnSpc>
              <a:spcBef>
                <a:spcPts val="1400"/>
              </a:spcBef>
            </a:pPr>
            <a:r>
              <a:rPr lang="en-US" sz="1800" dirty="0">
                <a:latin typeface="Abadi"/>
              </a:rPr>
              <a:t>Rank the count of landing outcomes between the date 2010-06-04 and 2017-03-20 descending</a:t>
            </a:r>
            <a:endParaRPr lang="en-US" sz="1800" dirty="0">
              <a:solidFill>
                <a:srgbClr val="000000"/>
              </a:solidFill>
              <a:latin typeface="Abadi"/>
              <a:cs typeface="Calibri" panose="020F0502020204030204"/>
            </a:endParaRPr>
          </a:p>
          <a:p>
            <a:endParaRPr lang="en-US" dirty="0">
              <a:latin typeface="Abadi"/>
            </a:endParaRPr>
          </a:p>
          <a:p>
            <a:endParaRPr lang="en-US" dirty="0">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5D3E11FD-0628-4718-D42C-2F1D82C211F1}"/>
              </a:ext>
            </a:extLst>
          </p:cNvPr>
          <p:cNvSpPr txBox="1"/>
          <p:nvPr/>
        </p:nvSpPr>
        <p:spPr>
          <a:xfrm>
            <a:off x="768264" y="6081387"/>
            <a:ext cx="1069722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badi"/>
                <a:hlinkClick r:id="rId3"/>
              </a:rPr>
              <a:t>Applied-Data-Science-Capstone/EDA with SQL.ipynb at master · rowlland/Applied-Data-Science-Capstone · GitHub</a:t>
            </a:r>
            <a:endParaRPr lang="en-US" sz="1400" dirty="0">
              <a:latin typeface="Abadi"/>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latin typeface="Abadi"/>
                <a:ea typeface="+mn-lt"/>
                <a:cs typeface="+mn-lt"/>
              </a:rPr>
              <a:t>Perform more interactive visual analytics using </a:t>
            </a:r>
            <a:r>
              <a:rPr lang="en-US" sz="2200" dirty="0">
                <a:latin typeface="Abadi"/>
              </a:rPr>
              <a:t>Folium:</a:t>
            </a:r>
            <a:endParaRPr lang="en-US" sz="2200">
              <a:solidFill>
                <a:schemeClr val="accent3">
                  <a:lumMod val="25000"/>
                </a:schemeClr>
              </a:solidFill>
              <a:latin typeface="Abadi"/>
            </a:endParaRPr>
          </a:p>
          <a:p>
            <a:pPr lvl="1">
              <a:lnSpc>
                <a:spcPct val="100000"/>
              </a:lnSpc>
              <a:spcBef>
                <a:spcPts val="1400"/>
              </a:spcBef>
            </a:pPr>
            <a:r>
              <a:rPr lang="en-US" sz="1800" dirty="0">
                <a:latin typeface="Abadi"/>
                <a:ea typeface="+mn-lt"/>
                <a:cs typeface="+mn-lt"/>
              </a:rPr>
              <a:t>Create a folium Map object</a:t>
            </a:r>
          </a:p>
          <a:p>
            <a:pPr lvl="1">
              <a:lnSpc>
                <a:spcPct val="100000"/>
              </a:lnSpc>
              <a:spcBef>
                <a:spcPts val="1400"/>
              </a:spcBef>
            </a:pPr>
            <a:r>
              <a:rPr lang="en-US" sz="1800" dirty="0">
                <a:latin typeface="Abadi"/>
                <a:ea typeface="+mn-lt"/>
                <a:cs typeface="+mn-lt"/>
              </a:rPr>
              <a:t>Use </a:t>
            </a:r>
            <a:r>
              <a:rPr lang="en-US" sz="1800" dirty="0" err="1">
                <a:latin typeface="Abadi"/>
                <a:ea typeface="+mn-lt"/>
                <a:cs typeface="+mn-lt"/>
              </a:rPr>
              <a:t>folium.Circle</a:t>
            </a:r>
            <a:r>
              <a:rPr lang="en-US" sz="1800" dirty="0">
                <a:latin typeface="Abadi"/>
                <a:ea typeface="+mn-lt"/>
                <a:cs typeface="+mn-lt"/>
              </a:rPr>
              <a:t> and </a:t>
            </a:r>
            <a:r>
              <a:rPr lang="en-US" sz="1800" dirty="0" err="1">
                <a:latin typeface="Abadi"/>
                <a:ea typeface="+mn-lt"/>
                <a:cs typeface="+mn-lt"/>
              </a:rPr>
              <a:t>folium.Marker</a:t>
            </a:r>
            <a:r>
              <a:rPr lang="en-US" sz="1800" dirty="0">
                <a:latin typeface="Abadi"/>
                <a:ea typeface="+mn-lt"/>
                <a:cs typeface="+mn-lt"/>
              </a:rPr>
              <a:t> to add each launch site on the site map</a:t>
            </a:r>
            <a:endParaRPr lang="en-US" sz="1800" dirty="0">
              <a:latin typeface="Abadi"/>
            </a:endParaRPr>
          </a:p>
          <a:p>
            <a:pPr lvl="1">
              <a:lnSpc>
                <a:spcPct val="100000"/>
              </a:lnSpc>
              <a:spcBef>
                <a:spcPts val="1400"/>
              </a:spcBef>
            </a:pPr>
            <a:r>
              <a:rPr lang="en-US" sz="1800" dirty="0">
                <a:latin typeface="Abadi"/>
                <a:ea typeface="+mn-lt"/>
                <a:cs typeface="+mn-lt"/>
              </a:rPr>
              <a:t>Use </a:t>
            </a:r>
            <a:r>
              <a:rPr lang="en-US" sz="1800" dirty="0" err="1">
                <a:latin typeface="Abadi"/>
                <a:ea typeface="+mn-lt"/>
                <a:cs typeface="+mn-lt"/>
              </a:rPr>
              <a:t>MarkerCluster</a:t>
            </a:r>
            <a:r>
              <a:rPr lang="en-US" sz="1800" dirty="0">
                <a:latin typeface="Abadi"/>
                <a:ea typeface="+mn-lt"/>
                <a:cs typeface="+mn-lt"/>
              </a:rPr>
              <a:t> to cluster the success(green)/failed(red) launches for each site on the map</a:t>
            </a:r>
            <a:endParaRPr lang="en-US" sz="1800" dirty="0">
              <a:solidFill>
                <a:srgbClr val="000000"/>
              </a:solidFill>
              <a:latin typeface="Abadi"/>
              <a:cs typeface="Calibri"/>
            </a:endParaRPr>
          </a:p>
          <a:p>
            <a:pPr lvl="1">
              <a:lnSpc>
                <a:spcPct val="100000"/>
              </a:lnSpc>
              <a:spcBef>
                <a:spcPts val="1400"/>
              </a:spcBef>
            </a:pPr>
            <a:r>
              <a:rPr lang="en-US" sz="1800" dirty="0">
                <a:latin typeface="Abadi"/>
                <a:ea typeface="+mn-lt"/>
                <a:cs typeface="+mn-lt"/>
              </a:rPr>
              <a:t>Mark down proximity points using </a:t>
            </a:r>
            <a:r>
              <a:rPr lang="en-US" sz="1800" dirty="0" err="1">
                <a:latin typeface="Abadi"/>
                <a:ea typeface="+mn-lt"/>
                <a:cs typeface="+mn-lt"/>
              </a:rPr>
              <a:t>MousePosition</a:t>
            </a:r>
            <a:r>
              <a:rPr lang="en-US" sz="1800" dirty="0">
                <a:latin typeface="Abadi"/>
                <a:ea typeface="+mn-lt"/>
                <a:cs typeface="+mn-lt"/>
              </a:rPr>
              <a:t> and calculate the distance between the points and the launch site</a:t>
            </a:r>
          </a:p>
          <a:p>
            <a:pPr lvl="1">
              <a:lnSpc>
                <a:spcPct val="100000"/>
              </a:lnSpc>
              <a:spcBef>
                <a:spcPts val="1400"/>
              </a:spcBef>
            </a:pPr>
            <a:r>
              <a:rPr lang="en-US" sz="1800" dirty="0">
                <a:latin typeface="Abadi"/>
                <a:ea typeface="+mn-lt"/>
                <a:cs typeface="+mn-lt"/>
              </a:rPr>
              <a:t>Draw a </a:t>
            </a:r>
            <a:r>
              <a:rPr lang="en-US" sz="1800" dirty="0" err="1">
                <a:latin typeface="Abadi"/>
                <a:ea typeface="+mn-lt"/>
                <a:cs typeface="+mn-lt"/>
              </a:rPr>
              <a:t>PolyLine</a:t>
            </a:r>
            <a:r>
              <a:rPr lang="en-US" sz="1800" dirty="0">
                <a:latin typeface="Abadi"/>
                <a:ea typeface="+mn-lt"/>
                <a:cs typeface="+mn-lt"/>
              </a:rPr>
              <a:t> between a launch site to the selected proximity point</a:t>
            </a:r>
            <a:endParaRPr lang="en-US">
              <a:latin typeface="Abadi"/>
            </a:endParaRPr>
          </a:p>
          <a:p>
            <a:pPr marL="0" indent="0">
              <a:lnSpc>
                <a:spcPct val="100000"/>
              </a:lnSpc>
              <a:spcBef>
                <a:spcPts val="1400"/>
              </a:spcBef>
              <a:buNone/>
            </a:pPr>
            <a:endParaRPr lang="en-US" sz="2200" dirty="0">
              <a:solidFill>
                <a:srgbClr val="000000"/>
              </a:solidFill>
              <a:latin typeface="Calibri"/>
              <a:cs typeface="Calibr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04A30D6C-DABC-7B84-2F11-C309FEBA21A2}"/>
              </a:ext>
            </a:extLst>
          </p:cNvPr>
          <p:cNvSpPr txBox="1"/>
          <p:nvPr/>
        </p:nvSpPr>
        <p:spPr>
          <a:xfrm>
            <a:off x="841332" y="5903934"/>
            <a:ext cx="102170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badi"/>
                <a:hlinkClick r:id="rId3"/>
              </a:rPr>
              <a:t>Applied-Data-Science-Capstone/Interactive Visual Analytics with Folium.ipynb at master · rowlland/Applied-Data-Science-Capstone · GitHub</a:t>
            </a:r>
            <a:endParaRPr lang="en-US" sz="1400" dirty="0">
              <a:latin typeface="Abadi"/>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641206"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a:ea typeface="+mn-lt"/>
                <a:cs typeface="+mn-lt"/>
              </a:rPr>
              <a:t>Build a </a:t>
            </a:r>
            <a:r>
              <a:rPr lang="en-US" sz="2200" dirty="0" err="1">
                <a:latin typeface="Abadi"/>
                <a:ea typeface="+mn-lt"/>
                <a:cs typeface="+mn-lt"/>
              </a:rPr>
              <a:t>Plotly</a:t>
            </a:r>
            <a:r>
              <a:rPr lang="en-US" sz="2200" dirty="0">
                <a:latin typeface="Abadi"/>
                <a:ea typeface="+mn-lt"/>
                <a:cs typeface="+mn-lt"/>
              </a:rPr>
              <a:t> Dash application to perform interactive visual analytics on SpaceX launch data in real-time</a:t>
            </a:r>
            <a:endParaRPr lang="en-US" sz="2200">
              <a:solidFill>
                <a:schemeClr val="accent3">
                  <a:lumMod val="25000"/>
                </a:schemeClr>
              </a:solidFill>
              <a:latin typeface="Abadi"/>
            </a:endParaRPr>
          </a:p>
          <a:p>
            <a:pPr lvl="1">
              <a:lnSpc>
                <a:spcPct val="100000"/>
              </a:lnSpc>
              <a:spcBef>
                <a:spcPts val="1400"/>
              </a:spcBef>
            </a:pPr>
            <a:r>
              <a:rPr lang="en-US" sz="1800" dirty="0">
                <a:latin typeface="Abadi"/>
                <a:ea typeface="+mn-lt"/>
                <a:cs typeface="+mn-lt"/>
              </a:rPr>
              <a:t>Create a dropdown menu to let us select different launch sites</a:t>
            </a:r>
            <a:endParaRPr lang="en-US">
              <a:latin typeface="Abadi"/>
            </a:endParaRPr>
          </a:p>
          <a:p>
            <a:pPr lvl="1">
              <a:lnSpc>
                <a:spcPct val="100000"/>
              </a:lnSpc>
              <a:spcBef>
                <a:spcPts val="1400"/>
              </a:spcBef>
            </a:pPr>
            <a:r>
              <a:rPr lang="en-US" sz="1800" dirty="0">
                <a:latin typeface="Abadi"/>
                <a:ea typeface="+mn-lt"/>
                <a:cs typeface="+mn-lt"/>
              </a:rPr>
              <a:t>Render a pie chart based on selected site to visualize launch success rate</a:t>
            </a:r>
          </a:p>
          <a:p>
            <a:pPr lvl="1">
              <a:lnSpc>
                <a:spcPct val="100000"/>
              </a:lnSpc>
              <a:spcBef>
                <a:spcPts val="1400"/>
              </a:spcBef>
            </a:pPr>
            <a:r>
              <a:rPr lang="en-US" sz="1800" dirty="0">
                <a:latin typeface="Abadi"/>
                <a:ea typeface="+mn-lt"/>
                <a:cs typeface="+mn-lt"/>
              </a:rPr>
              <a:t>Add a Range Slider to easily select different payload range</a:t>
            </a:r>
            <a:endParaRPr lang="en-US">
              <a:latin typeface="Abadi"/>
              <a:ea typeface="+mn-lt"/>
              <a:cs typeface="+mn-lt"/>
            </a:endParaRPr>
          </a:p>
          <a:p>
            <a:pPr lvl="1">
              <a:lnSpc>
                <a:spcPct val="100000"/>
              </a:lnSpc>
              <a:spcBef>
                <a:spcPts val="1400"/>
              </a:spcBef>
            </a:pPr>
            <a:r>
              <a:rPr lang="en-US" sz="1800" dirty="0">
                <a:latin typeface="Abadi"/>
                <a:ea typeface="+mn-lt"/>
                <a:cs typeface="+mn-lt"/>
              </a:rPr>
              <a:t>Plot a scatter chart to visually observe how payload may be correlated with mission outcomes for selected site(s)</a:t>
            </a:r>
            <a:endParaRPr lang="en-US" sz="1800">
              <a:solidFill>
                <a:srgbClr val="000000"/>
              </a:solidFill>
              <a:latin typeface="Abadi"/>
              <a:cs typeface="Calibri"/>
            </a:endParaRPr>
          </a:p>
          <a:p>
            <a:pPr lvl="1">
              <a:lnSpc>
                <a:spcPct val="100000"/>
              </a:lnSpc>
              <a:spcBef>
                <a:spcPts val="1400"/>
              </a:spcBef>
            </a:pPr>
            <a:endParaRPr lang="en-US" sz="1800" dirty="0">
              <a:solidFill>
                <a:srgbClr val="000000"/>
              </a:solidFill>
              <a:latin typeface="Calibri"/>
              <a:cs typeface="Calibr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F856BFE9-3A52-2D9A-1D95-3FA10A6B34E3}"/>
              </a:ext>
            </a:extLst>
          </p:cNvPr>
          <p:cNvSpPr txBox="1"/>
          <p:nvPr/>
        </p:nvSpPr>
        <p:spPr>
          <a:xfrm>
            <a:off x="768264" y="6081386"/>
            <a:ext cx="105093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badi"/>
                <a:hlinkClick r:id="rId3"/>
              </a:rPr>
              <a:t>Applied-Data-Science-Capstone/spacex_dash_app.py at master · rowlland/Applied-Data-Science-Capstone · GitHub</a:t>
            </a:r>
            <a:endParaRPr lang="en-US" sz="1400" dirty="0">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Create a machine learning pipeline to predict if the first stage will land</a:t>
            </a:r>
            <a:endParaRPr lang="en-US" sz="2200" dirty="0">
              <a:solidFill>
                <a:srgbClr val="000000"/>
              </a:solidFill>
              <a:latin typeface="Calibri"/>
              <a:cs typeface="Calibri"/>
            </a:endParaRPr>
          </a:p>
          <a:p>
            <a:endParaRPr lang="en-US">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A5BA6053-0A5E-D0E0-1F6E-092FFD60E7D8}"/>
              </a:ext>
            </a:extLst>
          </p:cNvPr>
          <p:cNvGraphicFramePr/>
          <p:nvPr>
            <p:extLst>
              <p:ext uri="{D42A27DB-BD31-4B8C-83A1-F6EECF244321}">
                <p14:modId xmlns:p14="http://schemas.microsoft.com/office/powerpoint/2010/main" val="720576517"/>
              </p:ext>
            </p:extLst>
          </p:nvPr>
        </p:nvGraphicFramePr>
        <p:xfrm>
          <a:off x="2338193" y="2591843"/>
          <a:ext cx="7515614" cy="319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1" name="TextBox 540">
            <a:extLst>
              <a:ext uri="{FF2B5EF4-FFF2-40B4-BE49-F238E27FC236}">
                <a16:creationId xmlns:a16="http://schemas.microsoft.com/office/drawing/2014/main" id="{6AE92D4C-AB5E-0B54-5FD1-E7D77E5F78DE}"/>
              </a:ext>
            </a:extLst>
          </p:cNvPr>
          <p:cNvSpPr txBox="1"/>
          <p:nvPr/>
        </p:nvSpPr>
        <p:spPr>
          <a:xfrm>
            <a:off x="768264" y="6081387"/>
            <a:ext cx="108955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badi"/>
                <a:hlinkClick r:id="rId8"/>
              </a:rPr>
              <a:t>Applied-Data-Science-Capstone/Machine Learning Prediction.ipynb at master · rowlland/Applied-Data-Science-Capstone · GitHub</a:t>
            </a:r>
            <a:endParaRPr lang="en-US" sz="1400" dirty="0">
              <a:latin typeface="Abadi"/>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022779" cy="39702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B49CB"/>
                </a:solidFill>
                <a:latin typeface="Abadi"/>
              </a:rPr>
              <a:t>Executive Summary</a:t>
            </a:r>
            <a:endParaRPr lang="en-US">
              <a:latin typeface="Abadi"/>
            </a:endParaRPr>
          </a:p>
          <a:p>
            <a:pPr>
              <a:lnSpc>
                <a:spcPct val="100000"/>
              </a:lnSpc>
              <a:spcBef>
                <a:spcPts val="1400"/>
              </a:spcBef>
            </a:pPr>
            <a:r>
              <a:rPr lang="en-US" sz="2200" dirty="0">
                <a:solidFill>
                  <a:schemeClr val="accent3">
                    <a:lumMod val="25000"/>
                  </a:schemeClr>
                </a:solidFill>
                <a:latin typeface="Abadi"/>
              </a:rPr>
              <a:t>Insights drawn from EDA</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Proximity Analysis </a:t>
            </a:r>
          </a:p>
          <a:p>
            <a:pPr>
              <a:lnSpc>
                <a:spcPct val="100000"/>
              </a:lnSpc>
              <a:spcBef>
                <a:spcPts val="1400"/>
              </a:spcBef>
            </a:pPr>
            <a:r>
              <a:rPr lang="en-US" sz="2200" dirty="0">
                <a:solidFill>
                  <a:schemeClr val="accent3">
                    <a:lumMod val="25000"/>
                  </a:schemeClr>
                </a:solidFill>
                <a:latin typeface="Abadi"/>
              </a:rPr>
              <a:t>Build a Dashboard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Predictive Analysis (classification)</a:t>
            </a:r>
          </a:p>
          <a:p>
            <a:pPr marL="0" indent="0">
              <a:lnSpc>
                <a:spcPct val="100000"/>
              </a:lnSpc>
              <a:spcBef>
                <a:spcPts val="1400"/>
              </a:spcBef>
              <a:buNone/>
            </a:pPr>
            <a:endParaRPr lang="en-US" sz="2200" dirty="0">
              <a:solidFill>
                <a:schemeClr val="accent3">
                  <a:lumMod val="25000"/>
                </a:schemeClr>
              </a:solidFill>
              <a:latin typeface="Abadi"/>
            </a:endParaRPr>
          </a:p>
          <a:p>
            <a:pPr lvl="1"/>
            <a:endParaRPr lang="en-US" sz="1800" dirty="0">
              <a:latin typeface="Abadi"/>
            </a:endParaRPr>
          </a:p>
          <a:p>
            <a:pPr marL="457200" lvl="1" indent="0">
              <a:buNone/>
            </a:pPr>
            <a:endParaRPr lang="en-US" sz="1800" dirty="0">
              <a:latin typeface="Abadi"/>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942378" cy="1826096"/>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Explanations:</a:t>
            </a:r>
          </a:p>
          <a:p>
            <a:pPr lvl="1">
              <a:lnSpc>
                <a:spcPct val="100000"/>
              </a:lnSpc>
              <a:spcBef>
                <a:spcPts val="1400"/>
              </a:spcBef>
            </a:pPr>
            <a:r>
              <a:rPr lang="en-CA" sz="1800" dirty="0">
                <a:solidFill>
                  <a:schemeClr val="accent3">
                    <a:lumMod val="25000"/>
                  </a:schemeClr>
                </a:solidFill>
                <a:latin typeface="Abadi"/>
              </a:rPr>
              <a:t>Most of the rockets were launched at CCAFS SLC 40. However, its success rate is lower.</a:t>
            </a:r>
            <a:endParaRPr lang="en-CA" sz="1800" dirty="0">
              <a:solidFill>
                <a:schemeClr val="accent3">
                  <a:lumMod val="25000"/>
                </a:schemeClr>
              </a:solidFill>
              <a:latin typeface="Abadi" panose="020B0604020104020204" pitchFamily="34" charset="0"/>
            </a:endParaRPr>
          </a:p>
          <a:p>
            <a:pPr lvl="1">
              <a:lnSpc>
                <a:spcPct val="100000"/>
              </a:lnSpc>
              <a:spcBef>
                <a:spcPts val="1400"/>
              </a:spcBef>
            </a:pPr>
            <a:r>
              <a:rPr lang="en-CA" sz="1800" dirty="0">
                <a:solidFill>
                  <a:schemeClr val="accent3">
                    <a:lumMod val="25000"/>
                  </a:schemeClr>
                </a:solidFill>
                <a:latin typeface="Abadi"/>
              </a:rPr>
              <a:t>As the flight number increases, the first stage is more likely to land successfully.</a:t>
            </a:r>
            <a:endParaRPr lang="en-CA" sz="18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6" descr="Chart, scatter chart&#10;&#10;Description automatically generated">
            <a:extLst>
              <a:ext uri="{FF2B5EF4-FFF2-40B4-BE49-F238E27FC236}">
                <a16:creationId xmlns:a16="http://schemas.microsoft.com/office/drawing/2014/main" id="{23310884-51E1-6441-2832-BB9D819CDC5A}"/>
              </a:ext>
            </a:extLst>
          </p:cNvPr>
          <p:cNvPicPr>
            <a:picLocks noChangeAspect="1"/>
          </p:cNvPicPr>
          <p:nvPr/>
        </p:nvPicPr>
        <p:blipFill>
          <a:blip r:embed="rId3"/>
          <a:stretch>
            <a:fillRect/>
          </a:stretch>
        </p:blipFill>
        <p:spPr>
          <a:xfrm>
            <a:off x="862209" y="3879160"/>
            <a:ext cx="10423035" cy="215282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60593" cy="1932684"/>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ea typeface="+mn-lt"/>
                <a:cs typeface="+mn-lt"/>
              </a:rPr>
              <a:t>Explanations:</a:t>
            </a:r>
            <a:endParaRPr lang="en-US" sz="2200">
              <a:solidFill>
                <a:schemeClr val="accent3">
                  <a:lumMod val="25000"/>
                </a:schemeClr>
              </a:solidFill>
              <a:latin typeface="Abadi"/>
              <a:ea typeface="+mn-lt"/>
              <a:cs typeface="+mn-lt"/>
            </a:endParaRPr>
          </a:p>
          <a:p>
            <a:pPr lvl="1">
              <a:lnSpc>
                <a:spcPct val="100000"/>
              </a:lnSpc>
              <a:spcBef>
                <a:spcPts val="1400"/>
              </a:spcBef>
            </a:pPr>
            <a:r>
              <a:rPr lang="en-CA" sz="1800" dirty="0">
                <a:solidFill>
                  <a:schemeClr val="accent3">
                    <a:lumMod val="25000"/>
                  </a:schemeClr>
                </a:solidFill>
                <a:latin typeface="Abadi"/>
                <a:ea typeface="+mn-lt"/>
                <a:cs typeface="+mn-lt"/>
              </a:rPr>
              <a:t>Most of the rockets were launched with payload mass under 8,000 kg.</a:t>
            </a:r>
          </a:p>
          <a:p>
            <a:pPr lvl="1">
              <a:lnSpc>
                <a:spcPct val="100000"/>
              </a:lnSpc>
              <a:spcBef>
                <a:spcPts val="1400"/>
              </a:spcBef>
            </a:pPr>
            <a:r>
              <a:rPr lang="en-CA" sz="1800" dirty="0">
                <a:solidFill>
                  <a:schemeClr val="accent3">
                    <a:lumMod val="25000"/>
                  </a:schemeClr>
                </a:solidFill>
                <a:latin typeface="Abadi"/>
                <a:ea typeface="+mn-lt"/>
                <a:cs typeface="+mn-lt"/>
              </a:rPr>
              <a:t>No rockets launched for heavy payload mass(greater than 10,000) at VAFB-SLC.</a:t>
            </a:r>
            <a:endParaRPr lang="en-US" sz="1800">
              <a:solidFill>
                <a:schemeClr val="accent3">
                  <a:lumMod val="25000"/>
                </a:schemeClr>
              </a:solidFill>
              <a:latin typeface="Abad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5263D107-A8BF-21CD-211A-B874460F4066}"/>
              </a:ext>
            </a:extLst>
          </p:cNvPr>
          <p:cNvPicPr>
            <a:picLocks noChangeAspect="1"/>
          </p:cNvPicPr>
          <p:nvPr/>
        </p:nvPicPr>
        <p:blipFill>
          <a:blip r:embed="rId3"/>
          <a:stretch>
            <a:fillRect/>
          </a:stretch>
        </p:blipFill>
        <p:spPr>
          <a:xfrm>
            <a:off x="768265" y="4005744"/>
            <a:ext cx="10519773" cy="20302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Explanations:</a:t>
            </a:r>
          </a:p>
          <a:p>
            <a:pPr lvl="1">
              <a:lnSpc>
                <a:spcPct val="100000"/>
              </a:lnSpc>
              <a:spcBef>
                <a:spcPts val="1400"/>
              </a:spcBef>
            </a:pPr>
            <a:r>
              <a:rPr lang="en-US" sz="1800" dirty="0">
                <a:solidFill>
                  <a:schemeClr val="accent3">
                    <a:lumMod val="25000"/>
                  </a:schemeClr>
                </a:solidFill>
                <a:latin typeface="Abadi"/>
              </a:rPr>
              <a:t>In the ES-L1, GEO, HEO, SSO orbits, the success rates are 100%.</a:t>
            </a:r>
          </a:p>
          <a:p>
            <a:pPr lvl="1">
              <a:lnSpc>
                <a:spcPct val="100000"/>
              </a:lnSpc>
              <a:spcBef>
                <a:spcPts val="1400"/>
              </a:spcBef>
            </a:pPr>
            <a:r>
              <a:rPr lang="en-US" sz="1800" dirty="0">
                <a:solidFill>
                  <a:schemeClr val="accent3">
                    <a:lumMod val="25000"/>
                  </a:schemeClr>
                </a:solidFill>
                <a:latin typeface="Abadi"/>
              </a:rPr>
              <a:t>The SO orbit has the lowest success rate, 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D12905C6-F3BC-59E9-F655-1BEE097C8C24}"/>
              </a:ext>
            </a:extLst>
          </p:cNvPr>
          <p:cNvPicPr>
            <a:picLocks noChangeAspect="1"/>
          </p:cNvPicPr>
          <p:nvPr/>
        </p:nvPicPr>
        <p:blipFill>
          <a:blip r:embed="rId3"/>
          <a:stretch>
            <a:fillRect/>
          </a:stretch>
        </p:blipFill>
        <p:spPr>
          <a:xfrm>
            <a:off x="5538592" y="1795065"/>
            <a:ext cx="6073034" cy="41029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8840" cy="1661287"/>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Explanations:</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In the LEO orbit the success appears related to the number of flights</a:t>
            </a:r>
            <a:endParaRPr lang="en-US" sz="1800" dirty="0">
              <a:solidFill>
                <a:schemeClr val="accent3">
                  <a:lumMod val="25000"/>
                </a:schemeClr>
              </a:solidFill>
              <a:latin typeface="Calibri" panose="020F0502020204030204"/>
              <a:cs typeface="Calibri"/>
            </a:endParaRPr>
          </a:p>
          <a:p>
            <a:pPr lvl="1">
              <a:lnSpc>
                <a:spcPct val="100000"/>
              </a:lnSpc>
              <a:spcBef>
                <a:spcPts val="1400"/>
              </a:spcBef>
            </a:pPr>
            <a:r>
              <a:rPr lang="en-US" sz="1800" dirty="0">
                <a:solidFill>
                  <a:schemeClr val="accent3">
                    <a:lumMod val="25000"/>
                  </a:schemeClr>
                </a:solidFill>
                <a:latin typeface="Abadi"/>
              </a:rPr>
              <a:t>There seems to be no relationship between flight number when in GTO orbit.</a:t>
            </a:r>
            <a:endParaRPr lang="en-US" sz="1800">
              <a:solidFill>
                <a:schemeClr val="accent3">
                  <a:lumMod val="25000"/>
                </a:schemeClr>
              </a:solidFill>
              <a:cs typeface="Calibr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8792F7D2-5088-98B0-D309-DE0CB72CDF71}"/>
              </a:ext>
            </a:extLst>
          </p:cNvPr>
          <p:cNvPicPr>
            <a:picLocks noChangeAspect="1"/>
          </p:cNvPicPr>
          <p:nvPr/>
        </p:nvPicPr>
        <p:blipFill>
          <a:blip r:embed="rId3"/>
          <a:stretch>
            <a:fillRect/>
          </a:stretch>
        </p:blipFill>
        <p:spPr>
          <a:xfrm>
            <a:off x="768263" y="3921808"/>
            <a:ext cx="10519774" cy="219808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8840" cy="18283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Explanations:</a:t>
            </a:r>
            <a:endParaRPr lang="en-US"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With heavy payloads the successful landing rate are more for Polar, LEO and ISS.</a:t>
            </a:r>
            <a:endParaRPr lang="en-US" sz="1800">
              <a:solidFill>
                <a:schemeClr val="accent3">
                  <a:lumMod val="25000"/>
                </a:schemeClr>
              </a:solidFill>
              <a:latin typeface="Abadi"/>
              <a:cs typeface="Calibri"/>
            </a:endParaRPr>
          </a:p>
          <a:p>
            <a:pPr lvl="1">
              <a:lnSpc>
                <a:spcPct val="100000"/>
              </a:lnSpc>
              <a:spcBef>
                <a:spcPts val="1400"/>
              </a:spcBef>
            </a:pPr>
            <a:r>
              <a:rPr lang="en-US" sz="1800" dirty="0">
                <a:solidFill>
                  <a:schemeClr val="accent3">
                    <a:lumMod val="25000"/>
                  </a:schemeClr>
                </a:solidFill>
                <a:latin typeface="Abadi"/>
              </a:rPr>
              <a:t>For GTO we cannot distinguish this relationship well as both positive landing rate and negative landing(unsuccessful mission) are both there here.</a:t>
            </a:r>
            <a:endParaRPr lang="en-US" dirty="0">
              <a:solidFill>
                <a:schemeClr val="accent3">
                  <a:lumMod val="25000"/>
                </a:schemeClr>
              </a:solidFill>
            </a:endParaRPr>
          </a:p>
          <a:p>
            <a:pPr lvl="1">
              <a:lnSpc>
                <a:spcPct val="100000"/>
              </a:lnSpc>
              <a:spcBef>
                <a:spcPts val="1400"/>
              </a:spcBef>
            </a:pPr>
            <a:endParaRPr lang="en-US" sz="18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C319EF46-E48F-8389-DA51-24C9C2F42325}"/>
              </a:ext>
            </a:extLst>
          </p:cNvPr>
          <p:cNvPicPr>
            <a:picLocks noChangeAspect="1"/>
          </p:cNvPicPr>
          <p:nvPr/>
        </p:nvPicPr>
        <p:blipFill>
          <a:blip r:embed="rId3"/>
          <a:stretch>
            <a:fillRect/>
          </a:stretch>
        </p:blipFill>
        <p:spPr>
          <a:xfrm>
            <a:off x="768264" y="3880054"/>
            <a:ext cx="10519774" cy="22189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Explanations:</a:t>
            </a:r>
          </a:p>
          <a:p>
            <a:pPr lvl="1">
              <a:lnSpc>
                <a:spcPct val="100000"/>
              </a:lnSpc>
              <a:spcBef>
                <a:spcPts val="1400"/>
              </a:spcBef>
            </a:pPr>
            <a:r>
              <a:rPr lang="en-US" sz="1800" dirty="0">
                <a:solidFill>
                  <a:schemeClr val="accent3">
                    <a:lumMod val="25000"/>
                  </a:schemeClr>
                </a:solidFill>
                <a:latin typeface="Abadi"/>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A8B2A0F2-9379-5409-DFC0-E1D9181E79F3}"/>
              </a:ext>
            </a:extLst>
          </p:cNvPr>
          <p:cNvPicPr>
            <a:picLocks noChangeAspect="1"/>
          </p:cNvPicPr>
          <p:nvPr/>
        </p:nvPicPr>
        <p:blipFill>
          <a:blip r:embed="rId3"/>
          <a:stretch>
            <a:fillRect/>
          </a:stretch>
        </p:blipFill>
        <p:spPr>
          <a:xfrm>
            <a:off x="5893497" y="2065241"/>
            <a:ext cx="5571993" cy="359390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5312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the unique launch sites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pSp>
        <p:nvGrpSpPr>
          <p:cNvPr id="9" name="Group 8">
            <a:extLst>
              <a:ext uri="{FF2B5EF4-FFF2-40B4-BE49-F238E27FC236}">
                <a16:creationId xmlns:a16="http://schemas.microsoft.com/office/drawing/2014/main" id="{3AAE8128-B9AE-D9CE-0722-BA62DC18ADB3}"/>
              </a:ext>
            </a:extLst>
          </p:cNvPr>
          <p:cNvGrpSpPr/>
          <p:nvPr/>
        </p:nvGrpSpPr>
        <p:grpSpPr>
          <a:xfrm>
            <a:off x="6031450" y="2291740"/>
            <a:ext cx="5085164" cy="2985340"/>
            <a:chOff x="1008689" y="2570782"/>
            <a:chExt cx="5085164" cy="2985340"/>
          </a:xfrm>
        </p:grpSpPr>
        <p:pic>
          <p:nvPicPr>
            <p:cNvPr id="2" name="Picture 5">
              <a:extLst>
                <a:ext uri="{FF2B5EF4-FFF2-40B4-BE49-F238E27FC236}">
                  <a16:creationId xmlns:a16="http://schemas.microsoft.com/office/drawing/2014/main" id="{A4347742-969D-32CA-10A9-89B6D4CF8F39}"/>
                </a:ext>
              </a:extLst>
            </p:cNvPr>
            <p:cNvPicPr>
              <a:picLocks noChangeAspect="1"/>
            </p:cNvPicPr>
            <p:nvPr/>
          </p:nvPicPr>
          <p:blipFill>
            <a:blip r:embed="rId3"/>
            <a:stretch>
              <a:fillRect/>
            </a:stretch>
          </p:blipFill>
          <p:spPr>
            <a:xfrm>
              <a:off x="1008689" y="3064051"/>
              <a:ext cx="1700296" cy="2492071"/>
            </a:xfrm>
            <a:prstGeom prst="rect">
              <a:avLst/>
            </a:prstGeom>
          </p:spPr>
        </p:pic>
        <p:pic>
          <p:nvPicPr>
            <p:cNvPr id="8" name="Picture 8">
              <a:extLst>
                <a:ext uri="{FF2B5EF4-FFF2-40B4-BE49-F238E27FC236}">
                  <a16:creationId xmlns:a16="http://schemas.microsoft.com/office/drawing/2014/main" id="{7BAEE689-61D6-81BC-D5CE-58EEBABDFCCD}"/>
                </a:ext>
              </a:extLst>
            </p:cNvPr>
            <p:cNvPicPr>
              <a:picLocks noChangeAspect="1"/>
            </p:cNvPicPr>
            <p:nvPr/>
          </p:nvPicPr>
          <p:blipFill>
            <a:blip r:embed="rId4"/>
            <a:stretch>
              <a:fillRect/>
            </a:stretch>
          </p:blipFill>
          <p:spPr>
            <a:xfrm>
              <a:off x="1010992" y="2570782"/>
              <a:ext cx="5082861" cy="503676"/>
            </a:xfrm>
            <a:prstGeom prst="rect">
              <a:avLst/>
            </a:prstGeom>
          </p:spPr>
        </p:pic>
      </p:gr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pSp>
        <p:nvGrpSpPr>
          <p:cNvPr id="7" name="Group 6">
            <a:extLst>
              <a:ext uri="{FF2B5EF4-FFF2-40B4-BE49-F238E27FC236}">
                <a16:creationId xmlns:a16="http://schemas.microsoft.com/office/drawing/2014/main" id="{32CB4EA8-C3F5-29F4-8D98-2F26671BCBB6}"/>
              </a:ext>
            </a:extLst>
          </p:cNvPr>
          <p:cNvGrpSpPr/>
          <p:nvPr/>
        </p:nvGrpSpPr>
        <p:grpSpPr>
          <a:xfrm>
            <a:off x="774879" y="2527758"/>
            <a:ext cx="10685171" cy="2896486"/>
            <a:chOff x="774879" y="2527758"/>
            <a:chExt cx="10685171" cy="2896486"/>
          </a:xfrm>
        </p:grpSpPr>
        <p:pic>
          <p:nvPicPr>
            <p:cNvPr id="2" name="Picture 5" descr="Graphical user interface, application, Teams&#10;&#10;Description automatically generated">
              <a:extLst>
                <a:ext uri="{FF2B5EF4-FFF2-40B4-BE49-F238E27FC236}">
                  <a16:creationId xmlns:a16="http://schemas.microsoft.com/office/drawing/2014/main" id="{A5B131D4-D6C6-EBCA-D5D9-49D356972831}"/>
                </a:ext>
              </a:extLst>
            </p:cNvPr>
            <p:cNvPicPr>
              <a:picLocks noChangeAspect="1"/>
            </p:cNvPicPr>
            <p:nvPr/>
          </p:nvPicPr>
          <p:blipFill>
            <a:blip r:embed="rId3"/>
            <a:stretch>
              <a:fillRect/>
            </a:stretch>
          </p:blipFill>
          <p:spPr>
            <a:xfrm>
              <a:off x="860739" y="2979222"/>
              <a:ext cx="10599311" cy="2445022"/>
            </a:xfrm>
            <a:prstGeom prst="rect">
              <a:avLst/>
            </a:prstGeom>
          </p:spPr>
        </p:pic>
        <p:pic>
          <p:nvPicPr>
            <p:cNvPr id="6" name="Picture 6">
              <a:extLst>
                <a:ext uri="{FF2B5EF4-FFF2-40B4-BE49-F238E27FC236}">
                  <a16:creationId xmlns:a16="http://schemas.microsoft.com/office/drawing/2014/main" id="{854F2E44-0936-0336-1639-CC8F050DCBB8}"/>
                </a:ext>
              </a:extLst>
            </p:cNvPr>
            <p:cNvPicPr>
              <a:picLocks noChangeAspect="1"/>
            </p:cNvPicPr>
            <p:nvPr/>
          </p:nvPicPr>
          <p:blipFill>
            <a:blip r:embed="rId4"/>
            <a:stretch>
              <a:fillRect/>
            </a:stretch>
          </p:blipFill>
          <p:spPr>
            <a:xfrm>
              <a:off x="774879" y="2527758"/>
              <a:ext cx="6392213" cy="385808"/>
            </a:xfrm>
            <a:prstGeom prst="rect">
              <a:avLst/>
            </a:prstGeom>
          </p:spPr>
        </p:pic>
      </p:gr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carried by boosters from NASA (CRS): 48,213 KG</a:t>
            </a:r>
            <a:endParaRPr lang="en-US" dirty="0">
              <a:solidFill>
                <a:schemeClr val="accent3">
                  <a:lumMod val="25000"/>
                </a:schemeClr>
              </a:solidFill>
              <a:cs typeface="Calibri" panose="020F0502020204030204"/>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pSp>
        <p:nvGrpSpPr>
          <p:cNvPr id="8" name="Group 7">
            <a:extLst>
              <a:ext uri="{FF2B5EF4-FFF2-40B4-BE49-F238E27FC236}">
                <a16:creationId xmlns:a16="http://schemas.microsoft.com/office/drawing/2014/main" id="{6E043101-8C0E-FDFB-E90D-E12611549949}"/>
              </a:ext>
            </a:extLst>
          </p:cNvPr>
          <p:cNvGrpSpPr/>
          <p:nvPr/>
        </p:nvGrpSpPr>
        <p:grpSpPr>
          <a:xfrm>
            <a:off x="1079613" y="2919345"/>
            <a:ext cx="3234407" cy="2253802"/>
            <a:chOff x="5072063" y="2962275"/>
            <a:chExt cx="2043112" cy="1524000"/>
          </a:xfrm>
        </p:grpSpPr>
        <p:pic>
          <p:nvPicPr>
            <p:cNvPr id="2" name="Picture 5" descr="Graphical user interface, application&#10;&#10;Description automatically generated">
              <a:extLst>
                <a:ext uri="{FF2B5EF4-FFF2-40B4-BE49-F238E27FC236}">
                  <a16:creationId xmlns:a16="http://schemas.microsoft.com/office/drawing/2014/main" id="{D848389F-7A26-6000-AC43-6A4FE1EA805E}"/>
                </a:ext>
              </a:extLst>
            </p:cNvPr>
            <p:cNvPicPr>
              <a:picLocks noChangeAspect="1"/>
            </p:cNvPicPr>
            <p:nvPr/>
          </p:nvPicPr>
          <p:blipFill>
            <a:blip r:embed="rId3"/>
            <a:stretch>
              <a:fillRect/>
            </a:stretch>
          </p:blipFill>
          <p:spPr>
            <a:xfrm>
              <a:off x="5076825" y="2962275"/>
              <a:ext cx="2038350" cy="933450"/>
            </a:xfrm>
            <a:prstGeom prst="rect">
              <a:avLst/>
            </a:prstGeom>
          </p:spPr>
        </p:pic>
        <p:pic>
          <p:nvPicPr>
            <p:cNvPr id="7" name="Picture 7" descr="Graphical user interface, text&#10;&#10;Description automatically generated">
              <a:extLst>
                <a:ext uri="{FF2B5EF4-FFF2-40B4-BE49-F238E27FC236}">
                  <a16:creationId xmlns:a16="http://schemas.microsoft.com/office/drawing/2014/main" id="{6F11D2E0-C8B9-1F44-9A01-94AE634C242B}"/>
                </a:ext>
              </a:extLst>
            </p:cNvPr>
            <p:cNvPicPr>
              <a:picLocks noChangeAspect="1"/>
            </p:cNvPicPr>
            <p:nvPr/>
          </p:nvPicPr>
          <p:blipFill>
            <a:blip r:embed="rId4"/>
            <a:stretch>
              <a:fillRect/>
            </a:stretch>
          </p:blipFill>
          <p:spPr>
            <a:xfrm>
              <a:off x="5072063" y="3895725"/>
              <a:ext cx="523875" cy="590550"/>
            </a:xfrm>
            <a:prstGeom prst="rect">
              <a:avLst/>
            </a:prstGeom>
          </p:spPr>
        </p:pic>
      </p:grpSp>
      <p:pic>
        <p:nvPicPr>
          <p:cNvPr id="9" name="Picture 9">
            <a:extLst>
              <a:ext uri="{FF2B5EF4-FFF2-40B4-BE49-F238E27FC236}">
                <a16:creationId xmlns:a16="http://schemas.microsoft.com/office/drawing/2014/main" id="{E4EF870B-7147-4FBE-2D3E-DC88CE6FAA1D}"/>
              </a:ext>
            </a:extLst>
          </p:cNvPr>
          <p:cNvPicPr>
            <a:picLocks noChangeAspect="1"/>
          </p:cNvPicPr>
          <p:nvPr/>
        </p:nvPicPr>
        <p:blipFill>
          <a:blip r:embed="rId5"/>
          <a:stretch>
            <a:fillRect/>
          </a:stretch>
        </p:blipFill>
        <p:spPr>
          <a:xfrm>
            <a:off x="1075386" y="2476427"/>
            <a:ext cx="9010918" cy="34894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pSp>
        <p:nvGrpSpPr>
          <p:cNvPr id="8" name="Group 7">
            <a:extLst>
              <a:ext uri="{FF2B5EF4-FFF2-40B4-BE49-F238E27FC236}">
                <a16:creationId xmlns:a16="http://schemas.microsoft.com/office/drawing/2014/main" id="{7AF4535B-A933-AAC8-295A-197BCD6EC510}"/>
              </a:ext>
            </a:extLst>
          </p:cNvPr>
          <p:cNvGrpSpPr/>
          <p:nvPr/>
        </p:nvGrpSpPr>
        <p:grpSpPr>
          <a:xfrm>
            <a:off x="1000260" y="2683457"/>
            <a:ext cx="9279228" cy="1309127"/>
            <a:chOff x="978795" y="2254161"/>
            <a:chExt cx="9279228" cy="1180339"/>
          </a:xfrm>
        </p:grpSpPr>
        <p:pic>
          <p:nvPicPr>
            <p:cNvPr id="6" name="Picture 6" descr="Graphical user interface, text&#10;&#10;Description automatically generated">
              <a:extLst>
                <a:ext uri="{FF2B5EF4-FFF2-40B4-BE49-F238E27FC236}">
                  <a16:creationId xmlns:a16="http://schemas.microsoft.com/office/drawing/2014/main" id="{FE936803-9869-96D8-9E01-A6AE2545A99C}"/>
                </a:ext>
              </a:extLst>
            </p:cNvPr>
            <p:cNvPicPr>
              <a:picLocks noChangeAspect="1"/>
            </p:cNvPicPr>
            <p:nvPr/>
          </p:nvPicPr>
          <p:blipFill>
            <a:blip r:embed="rId3"/>
            <a:stretch>
              <a:fillRect/>
            </a:stretch>
          </p:blipFill>
          <p:spPr>
            <a:xfrm>
              <a:off x="1037084" y="2682964"/>
              <a:ext cx="1317267" cy="751536"/>
            </a:xfrm>
            <a:prstGeom prst="rect">
              <a:avLst/>
            </a:prstGeom>
          </p:spPr>
        </p:pic>
        <p:pic>
          <p:nvPicPr>
            <p:cNvPr id="7" name="Picture 7">
              <a:extLst>
                <a:ext uri="{FF2B5EF4-FFF2-40B4-BE49-F238E27FC236}">
                  <a16:creationId xmlns:a16="http://schemas.microsoft.com/office/drawing/2014/main" id="{C84861E5-24D0-DC60-4F7C-B6DE1C52FC48}"/>
                </a:ext>
              </a:extLst>
            </p:cNvPr>
            <p:cNvPicPr>
              <a:picLocks noChangeAspect="1"/>
            </p:cNvPicPr>
            <p:nvPr/>
          </p:nvPicPr>
          <p:blipFill>
            <a:blip r:embed="rId4"/>
            <a:stretch>
              <a:fillRect/>
            </a:stretch>
          </p:blipFill>
          <p:spPr>
            <a:xfrm>
              <a:off x="978795" y="2254161"/>
              <a:ext cx="9279228" cy="385649"/>
            </a:xfrm>
            <a:prstGeom prst="rect">
              <a:avLst/>
            </a:prstGeom>
          </p:spPr>
        </p:pic>
      </p:gr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2015-12-22</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pSp>
        <p:nvGrpSpPr>
          <p:cNvPr id="7" name="Group 6">
            <a:extLst>
              <a:ext uri="{FF2B5EF4-FFF2-40B4-BE49-F238E27FC236}">
                <a16:creationId xmlns:a16="http://schemas.microsoft.com/office/drawing/2014/main" id="{72423845-05E4-D557-22B3-BFD1E95DF63C}"/>
              </a:ext>
            </a:extLst>
          </p:cNvPr>
          <p:cNvGrpSpPr/>
          <p:nvPr/>
        </p:nvGrpSpPr>
        <p:grpSpPr>
          <a:xfrm>
            <a:off x="774880" y="3110352"/>
            <a:ext cx="9171904" cy="1223255"/>
            <a:chOff x="774880" y="3110352"/>
            <a:chExt cx="9171904" cy="1223255"/>
          </a:xfrm>
        </p:grpSpPr>
        <p:pic>
          <p:nvPicPr>
            <p:cNvPr id="2" name="Picture 5">
              <a:extLst>
                <a:ext uri="{FF2B5EF4-FFF2-40B4-BE49-F238E27FC236}">
                  <a16:creationId xmlns:a16="http://schemas.microsoft.com/office/drawing/2014/main" id="{4843D888-C28E-2BE7-39D1-1B75495945EF}"/>
                </a:ext>
              </a:extLst>
            </p:cNvPr>
            <p:cNvPicPr>
              <a:picLocks noChangeAspect="1"/>
            </p:cNvPicPr>
            <p:nvPr/>
          </p:nvPicPr>
          <p:blipFill>
            <a:blip r:embed="rId3"/>
            <a:stretch>
              <a:fillRect/>
            </a:stretch>
          </p:blipFill>
          <p:spPr>
            <a:xfrm>
              <a:off x="774880" y="3110352"/>
              <a:ext cx="9171904" cy="454845"/>
            </a:xfrm>
            <a:prstGeom prst="rect">
              <a:avLst/>
            </a:prstGeom>
          </p:spPr>
        </p:pic>
        <p:pic>
          <p:nvPicPr>
            <p:cNvPr id="6" name="Picture 6">
              <a:extLst>
                <a:ext uri="{FF2B5EF4-FFF2-40B4-BE49-F238E27FC236}">
                  <a16:creationId xmlns:a16="http://schemas.microsoft.com/office/drawing/2014/main" id="{D4B36D2F-42CE-70A0-BEFA-7248E6147CDB}"/>
                </a:ext>
              </a:extLst>
            </p:cNvPr>
            <p:cNvPicPr>
              <a:picLocks noChangeAspect="1"/>
            </p:cNvPicPr>
            <p:nvPr/>
          </p:nvPicPr>
          <p:blipFill>
            <a:blip r:embed="rId4"/>
            <a:stretch>
              <a:fillRect/>
            </a:stretch>
          </p:blipFill>
          <p:spPr>
            <a:xfrm>
              <a:off x="938011" y="3511774"/>
              <a:ext cx="1204174" cy="821833"/>
            </a:xfrm>
            <a:prstGeom prst="rect">
              <a:avLst/>
            </a:prstGeom>
          </p:spPr>
        </p:pic>
      </p:gr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813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C6759CF2-38EA-6CDC-0A9C-9610EAFE20A7}"/>
              </a:ext>
            </a:extLst>
          </p:cNvPr>
          <p:cNvPicPr>
            <a:picLocks noChangeAspect="1"/>
          </p:cNvPicPr>
          <p:nvPr/>
        </p:nvPicPr>
        <p:blipFill>
          <a:blip r:embed="rId3"/>
          <a:stretch>
            <a:fillRect/>
          </a:stretch>
        </p:blipFill>
        <p:spPr>
          <a:xfrm>
            <a:off x="774880" y="2949717"/>
            <a:ext cx="10663708" cy="293158"/>
          </a:xfrm>
          <a:prstGeom prst="rect">
            <a:avLst/>
          </a:prstGeom>
        </p:spPr>
      </p:pic>
      <p:pic>
        <p:nvPicPr>
          <p:cNvPr id="3" name="Picture 5" descr="Graphical user interface, application&#10;&#10;Description automatically generated">
            <a:extLst>
              <a:ext uri="{FF2B5EF4-FFF2-40B4-BE49-F238E27FC236}">
                <a16:creationId xmlns:a16="http://schemas.microsoft.com/office/drawing/2014/main" id="{E7C4F5BD-E76F-6A75-EE24-D89F90AD8C8A}"/>
              </a:ext>
            </a:extLst>
          </p:cNvPr>
          <p:cNvPicPr>
            <a:picLocks noChangeAspect="1"/>
          </p:cNvPicPr>
          <p:nvPr/>
        </p:nvPicPr>
        <p:blipFill>
          <a:blip r:embed="rId4"/>
          <a:stretch>
            <a:fillRect/>
          </a:stretch>
        </p:blipFill>
        <p:spPr>
          <a:xfrm>
            <a:off x="768976" y="3573351"/>
            <a:ext cx="1735428" cy="214755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5287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number of successful and failure mission outcomes</a:t>
            </a:r>
          </a:p>
          <a:p>
            <a:pPr lvl="1">
              <a:lnSpc>
                <a:spcPct val="100000"/>
              </a:lnSpc>
              <a:spcBef>
                <a:spcPts val="1400"/>
              </a:spcBef>
            </a:pPr>
            <a:r>
              <a:rPr lang="en-US" sz="1800" dirty="0">
                <a:solidFill>
                  <a:schemeClr val="accent3">
                    <a:lumMod val="25000"/>
                  </a:schemeClr>
                </a:solidFill>
                <a:latin typeface="Abadi"/>
              </a:rPr>
              <a:t>Success 100</a:t>
            </a:r>
          </a:p>
          <a:p>
            <a:pPr lvl="1">
              <a:lnSpc>
                <a:spcPct val="100000"/>
              </a:lnSpc>
              <a:spcBef>
                <a:spcPts val="1400"/>
              </a:spcBef>
            </a:pPr>
            <a:r>
              <a:rPr lang="en-US" sz="1800" dirty="0">
                <a:solidFill>
                  <a:schemeClr val="accent3">
                    <a:lumMod val="25000"/>
                  </a:schemeClr>
                </a:solidFill>
                <a:latin typeface="Abadi"/>
              </a:rPr>
              <a:t>Failure 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pSp>
        <p:nvGrpSpPr>
          <p:cNvPr id="7" name="Group 6">
            <a:extLst>
              <a:ext uri="{FF2B5EF4-FFF2-40B4-BE49-F238E27FC236}">
                <a16:creationId xmlns:a16="http://schemas.microsoft.com/office/drawing/2014/main" id="{0BCE0396-21FE-9902-12DA-D60820F45F76}"/>
              </a:ext>
            </a:extLst>
          </p:cNvPr>
          <p:cNvGrpSpPr/>
          <p:nvPr/>
        </p:nvGrpSpPr>
        <p:grpSpPr>
          <a:xfrm>
            <a:off x="774879" y="3430478"/>
            <a:ext cx="9633397" cy="2071283"/>
            <a:chOff x="978794" y="3076309"/>
            <a:chExt cx="9633397" cy="2071283"/>
          </a:xfrm>
        </p:grpSpPr>
        <p:pic>
          <p:nvPicPr>
            <p:cNvPr id="2" name="Picture 5">
              <a:extLst>
                <a:ext uri="{FF2B5EF4-FFF2-40B4-BE49-F238E27FC236}">
                  <a16:creationId xmlns:a16="http://schemas.microsoft.com/office/drawing/2014/main" id="{2106251E-013D-5639-3E95-CB186A54D1B5}"/>
                </a:ext>
              </a:extLst>
            </p:cNvPr>
            <p:cNvPicPr>
              <a:picLocks noChangeAspect="1"/>
            </p:cNvPicPr>
            <p:nvPr/>
          </p:nvPicPr>
          <p:blipFill>
            <a:blip r:embed="rId3"/>
            <a:stretch>
              <a:fillRect/>
            </a:stretch>
          </p:blipFill>
          <p:spPr>
            <a:xfrm>
              <a:off x="978794" y="3076309"/>
              <a:ext cx="9633397" cy="415609"/>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BDD01D27-F519-975D-DCF2-F0398514600D}"/>
                </a:ext>
              </a:extLst>
            </p:cNvPr>
            <p:cNvPicPr>
              <a:picLocks noChangeAspect="1"/>
            </p:cNvPicPr>
            <p:nvPr/>
          </p:nvPicPr>
          <p:blipFill>
            <a:blip r:embed="rId4"/>
            <a:stretch>
              <a:fillRect/>
            </a:stretch>
          </p:blipFill>
          <p:spPr>
            <a:xfrm>
              <a:off x="1075320" y="3674437"/>
              <a:ext cx="3140432" cy="1473155"/>
            </a:xfrm>
            <a:prstGeom prst="rect">
              <a:avLst/>
            </a:prstGeom>
          </p:spPr>
        </p:pic>
      </p:gr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4081" y="1536753"/>
            <a:ext cx="10510546" cy="489166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a:rPr>
              <a:t>Data collection and wrangling methodology</a:t>
            </a:r>
          </a:p>
          <a:p>
            <a:pPr lvl="1">
              <a:lnSpc>
                <a:spcPct val="100000"/>
              </a:lnSpc>
              <a:spcBef>
                <a:spcPts val="1400"/>
              </a:spcBef>
            </a:pPr>
            <a:r>
              <a:rPr lang="en-US" sz="1800" dirty="0">
                <a:solidFill>
                  <a:schemeClr val="accent3">
                    <a:lumMod val="25000"/>
                  </a:schemeClr>
                </a:solidFill>
                <a:latin typeface="Abadi"/>
              </a:rPr>
              <a:t>EDA and interactive visual analytics methodology</a:t>
            </a:r>
          </a:p>
          <a:p>
            <a:pPr lvl="1">
              <a:lnSpc>
                <a:spcPct val="100000"/>
              </a:lnSpc>
              <a:spcBef>
                <a:spcPts val="1400"/>
              </a:spcBef>
            </a:pPr>
            <a:r>
              <a:rPr lang="en-US" sz="1800" dirty="0">
                <a:solidFill>
                  <a:schemeClr val="accent3">
                    <a:lumMod val="25000"/>
                  </a:schemeClr>
                </a:solidFill>
                <a:latin typeface="Abadi"/>
              </a:rPr>
              <a:t>Predictive analysis methodology</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a:rPr>
              <a:t>EDA with visualization results</a:t>
            </a:r>
          </a:p>
          <a:p>
            <a:pPr lvl="1">
              <a:lnSpc>
                <a:spcPct val="100000"/>
              </a:lnSpc>
              <a:spcBef>
                <a:spcPts val="1400"/>
              </a:spcBef>
            </a:pPr>
            <a:r>
              <a:rPr lang="en-US" sz="1800" dirty="0">
                <a:solidFill>
                  <a:schemeClr val="accent3">
                    <a:lumMod val="25000"/>
                  </a:schemeClr>
                </a:solidFill>
                <a:latin typeface="Abadi"/>
              </a:rPr>
              <a:t>EDA with SQL results</a:t>
            </a:r>
          </a:p>
          <a:p>
            <a:pPr lvl="1">
              <a:lnSpc>
                <a:spcPct val="100000"/>
              </a:lnSpc>
              <a:spcBef>
                <a:spcPts val="1400"/>
              </a:spcBef>
            </a:pPr>
            <a:r>
              <a:rPr lang="en-US" sz="1800" dirty="0">
                <a:solidFill>
                  <a:schemeClr val="accent3">
                    <a:lumMod val="25000"/>
                  </a:schemeClr>
                </a:solidFill>
                <a:latin typeface="Abadi"/>
              </a:rPr>
              <a:t>Interactive map with Folium</a:t>
            </a:r>
          </a:p>
          <a:p>
            <a:pPr lvl="1">
              <a:lnSpc>
                <a:spcPct val="100000"/>
              </a:lnSpc>
              <a:spcBef>
                <a:spcPts val="1400"/>
              </a:spcBef>
            </a:pP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1400"/>
              </a:spcBef>
            </a:pPr>
            <a:r>
              <a:rPr lang="en-US" sz="1800" dirty="0">
                <a:solidFill>
                  <a:schemeClr val="accent3">
                    <a:lumMod val="25000"/>
                  </a:schemeClr>
                </a:solidFill>
                <a:latin typeface="Abadi"/>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719054" cy="12389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Graphical user interface, text, application&#10;&#10;Description automatically generated">
            <a:extLst>
              <a:ext uri="{FF2B5EF4-FFF2-40B4-BE49-F238E27FC236}">
                <a16:creationId xmlns:a16="http://schemas.microsoft.com/office/drawing/2014/main" id="{E983F9A2-C34A-59D5-C9C7-9B13B41F7D9F}"/>
              </a:ext>
            </a:extLst>
          </p:cNvPr>
          <p:cNvPicPr>
            <a:picLocks noChangeAspect="1"/>
          </p:cNvPicPr>
          <p:nvPr/>
        </p:nvPicPr>
        <p:blipFill>
          <a:blip r:embed="rId3"/>
          <a:stretch>
            <a:fillRect/>
          </a:stretch>
        </p:blipFill>
        <p:spPr>
          <a:xfrm>
            <a:off x="8649080" y="1511123"/>
            <a:ext cx="1601584" cy="4522630"/>
          </a:xfrm>
          <a:prstGeom prst="rect">
            <a:avLst/>
          </a:prstGeom>
        </p:spPr>
      </p:pic>
      <p:grpSp>
        <p:nvGrpSpPr>
          <p:cNvPr id="9" name="Group 8">
            <a:extLst>
              <a:ext uri="{FF2B5EF4-FFF2-40B4-BE49-F238E27FC236}">
                <a16:creationId xmlns:a16="http://schemas.microsoft.com/office/drawing/2014/main" id="{664E7459-001E-D4F9-DDF9-B05EFDCB9E78}"/>
              </a:ext>
            </a:extLst>
          </p:cNvPr>
          <p:cNvGrpSpPr/>
          <p:nvPr/>
        </p:nvGrpSpPr>
        <p:grpSpPr>
          <a:xfrm>
            <a:off x="935865" y="3425474"/>
            <a:ext cx="7014692" cy="594315"/>
            <a:chOff x="935865" y="3425474"/>
            <a:chExt cx="7014692" cy="594315"/>
          </a:xfrm>
        </p:grpSpPr>
        <p:pic>
          <p:nvPicPr>
            <p:cNvPr id="7" name="Picture 7">
              <a:extLst>
                <a:ext uri="{FF2B5EF4-FFF2-40B4-BE49-F238E27FC236}">
                  <a16:creationId xmlns:a16="http://schemas.microsoft.com/office/drawing/2014/main" id="{EB291512-E361-ACB2-95BA-5232A6FC014C}"/>
                </a:ext>
              </a:extLst>
            </p:cNvPr>
            <p:cNvPicPr>
              <a:picLocks noChangeAspect="1"/>
            </p:cNvPicPr>
            <p:nvPr/>
          </p:nvPicPr>
          <p:blipFill>
            <a:blip r:embed="rId4"/>
            <a:stretch>
              <a:fillRect/>
            </a:stretch>
          </p:blipFill>
          <p:spPr>
            <a:xfrm>
              <a:off x="935865" y="3425474"/>
              <a:ext cx="3762777" cy="318292"/>
            </a:xfrm>
            <a:prstGeom prst="rect">
              <a:avLst/>
            </a:prstGeom>
          </p:spPr>
        </p:pic>
        <p:pic>
          <p:nvPicPr>
            <p:cNvPr id="8" name="Picture 8">
              <a:extLst>
                <a:ext uri="{FF2B5EF4-FFF2-40B4-BE49-F238E27FC236}">
                  <a16:creationId xmlns:a16="http://schemas.microsoft.com/office/drawing/2014/main" id="{3C5EF3C3-9CD5-842C-3A9D-668F525D7398}"/>
                </a:ext>
              </a:extLst>
            </p:cNvPr>
            <p:cNvPicPr>
              <a:picLocks noChangeAspect="1"/>
            </p:cNvPicPr>
            <p:nvPr/>
          </p:nvPicPr>
          <p:blipFill>
            <a:blip r:embed="rId5"/>
            <a:stretch>
              <a:fillRect/>
            </a:stretch>
          </p:blipFill>
          <p:spPr>
            <a:xfrm>
              <a:off x="1461752" y="3750463"/>
              <a:ext cx="6488805" cy="269326"/>
            </a:xfrm>
            <a:prstGeom prst="rect">
              <a:avLst/>
            </a:prstGeom>
          </p:spPr>
        </p:pic>
      </p:gr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525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738CC674-01D6-58D9-736D-C86714B22459}"/>
              </a:ext>
            </a:extLst>
          </p:cNvPr>
          <p:cNvPicPr>
            <a:picLocks noChangeAspect="1"/>
          </p:cNvPicPr>
          <p:nvPr/>
        </p:nvPicPr>
        <p:blipFill>
          <a:blip r:embed="rId3"/>
          <a:stretch>
            <a:fillRect/>
          </a:stretch>
        </p:blipFill>
        <p:spPr>
          <a:xfrm>
            <a:off x="1129048" y="4125308"/>
            <a:ext cx="4074016" cy="1065103"/>
          </a:xfrm>
          <a:prstGeom prst="rect">
            <a:avLst/>
          </a:prstGeom>
        </p:spPr>
      </p:pic>
      <p:grpSp>
        <p:nvGrpSpPr>
          <p:cNvPr id="8" name="Group 7">
            <a:extLst>
              <a:ext uri="{FF2B5EF4-FFF2-40B4-BE49-F238E27FC236}">
                <a16:creationId xmlns:a16="http://schemas.microsoft.com/office/drawing/2014/main" id="{3A145B82-6D35-D639-2123-FD9A1FE35FD3}"/>
              </a:ext>
            </a:extLst>
          </p:cNvPr>
          <p:cNvGrpSpPr/>
          <p:nvPr/>
        </p:nvGrpSpPr>
        <p:grpSpPr>
          <a:xfrm>
            <a:off x="1129049" y="2916379"/>
            <a:ext cx="7637171" cy="633086"/>
            <a:chOff x="1129049" y="2916379"/>
            <a:chExt cx="7637171" cy="633086"/>
          </a:xfrm>
        </p:grpSpPr>
        <p:pic>
          <p:nvPicPr>
            <p:cNvPr id="6" name="Picture 6">
              <a:extLst>
                <a:ext uri="{FF2B5EF4-FFF2-40B4-BE49-F238E27FC236}">
                  <a16:creationId xmlns:a16="http://schemas.microsoft.com/office/drawing/2014/main" id="{4AA47AB1-1B08-EF0B-1DFA-4D86075941AA}"/>
                </a:ext>
              </a:extLst>
            </p:cNvPr>
            <p:cNvPicPr>
              <a:picLocks noChangeAspect="1"/>
            </p:cNvPicPr>
            <p:nvPr/>
          </p:nvPicPr>
          <p:blipFill>
            <a:blip r:embed="rId4"/>
            <a:stretch>
              <a:fillRect/>
            </a:stretch>
          </p:blipFill>
          <p:spPr>
            <a:xfrm>
              <a:off x="1129049" y="2916379"/>
              <a:ext cx="7422523" cy="327636"/>
            </a:xfrm>
            <a:prstGeom prst="rect">
              <a:avLst/>
            </a:prstGeom>
          </p:spPr>
        </p:pic>
        <p:pic>
          <p:nvPicPr>
            <p:cNvPr id="7" name="Picture 7">
              <a:extLst>
                <a:ext uri="{FF2B5EF4-FFF2-40B4-BE49-F238E27FC236}">
                  <a16:creationId xmlns:a16="http://schemas.microsoft.com/office/drawing/2014/main" id="{C4FBEC9A-5550-10AB-1387-3FA298F211F6}"/>
                </a:ext>
              </a:extLst>
            </p:cNvPr>
            <p:cNvPicPr>
              <a:picLocks noChangeAspect="1"/>
            </p:cNvPicPr>
            <p:nvPr/>
          </p:nvPicPr>
          <p:blipFill>
            <a:blip r:embed="rId5"/>
            <a:stretch>
              <a:fillRect/>
            </a:stretch>
          </p:blipFill>
          <p:spPr>
            <a:xfrm>
              <a:off x="1762260" y="3233408"/>
              <a:ext cx="7003960" cy="316057"/>
            </a:xfrm>
            <a:prstGeom prst="rect">
              <a:avLst/>
            </a:prstGeom>
          </p:spPr>
        </p:pic>
      </p:gr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740518" cy="204387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pSp>
        <p:nvGrpSpPr>
          <p:cNvPr id="8" name="Group 7">
            <a:extLst>
              <a:ext uri="{FF2B5EF4-FFF2-40B4-BE49-F238E27FC236}">
                <a16:creationId xmlns:a16="http://schemas.microsoft.com/office/drawing/2014/main" id="{4FA70755-7E49-ABD0-BAF8-30C9B20CEE09}"/>
              </a:ext>
            </a:extLst>
          </p:cNvPr>
          <p:cNvGrpSpPr/>
          <p:nvPr/>
        </p:nvGrpSpPr>
        <p:grpSpPr>
          <a:xfrm>
            <a:off x="774879" y="4817026"/>
            <a:ext cx="8570890" cy="586401"/>
            <a:chOff x="978794" y="4462857"/>
            <a:chExt cx="8570890" cy="586401"/>
          </a:xfrm>
        </p:grpSpPr>
        <p:pic>
          <p:nvPicPr>
            <p:cNvPr id="2" name="Picture 5">
              <a:extLst>
                <a:ext uri="{FF2B5EF4-FFF2-40B4-BE49-F238E27FC236}">
                  <a16:creationId xmlns:a16="http://schemas.microsoft.com/office/drawing/2014/main" id="{3BEE5BE3-C8B6-BBC7-C5A9-E0BE56478C2F}"/>
                </a:ext>
              </a:extLst>
            </p:cNvPr>
            <p:cNvPicPr>
              <a:picLocks noChangeAspect="1"/>
            </p:cNvPicPr>
            <p:nvPr/>
          </p:nvPicPr>
          <p:blipFill>
            <a:blip r:embed="rId3"/>
            <a:stretch>
              <a:fillRect/>
            </a:stretch>
          </p:blipFill>
          <p:spPr>
            <a:xfrm>
              <a:off x="978794" y="4462857"/>
              <a:ext cx="5555087" cy="239751"/>
            </a:xfrm>
            <a:prstGeom prst="rect">
              <a:avLst/>
            </a:prstGeom>
          </p:spPr>
        </p:pic>
        <p:pic>
          <p:nvPicPr>
            <p:cNvPr id="6" name="Picture 6">
              <a:extLst>
                <a:ext uri="{FF2B5EF4-FFF2-40B4-BE49-F238E27FC236}">
                  <a16:creationId xmlns:a16="http://schemas.microsoft.com/office/drawing/2014/main" id="{C9C14E5F-A55E-BB2C-45E9-7598B28DED96}"/>
                </a:ext>
              </a:extLst>
            </p:cNvPr>
            <p:cNvPicPr>
              <a:picLocks noChangeAspect="1"/>
            </p:cNvPicPr>
            <p:nvPr/>
          </p:nvPicPr>
          <p:blipFill>
            <a:blip r:embed="rId4"/>
            <a:stretch>
              <a:fillRect/>
            </a:stretch>
          </p:blipFill>
          <p:spPr>
            <a:xfrm>
              <a:off x="1440288" y="4803080"/>
              <a:ext cx="8109396" cy="246178"/>
            </a:xfrm>
            <a:prstGeom prst="rect">
              <a:avLst/>
            </a:prstGeom>
          </p:spPr>
        </p:pic>
      </p:grpSp>
      <p:pic>
        <p:nvPicPr>
          <p:cNvPr id="7" name="Picture 7" descr="Graphical user interface, application&#10;&#10;Description automatically generated">
            <a:extLst>
              <a:ext uri="{FF2B5EF4-FFF2-40B4-BE49-F238E27FC236}">
                <a16:creationId xmlns:a16="http://schemas.microsoft.com/office/drawing/2014/main" id="{5C460AD0-0484-8B80-0839-FEE595F08E15}"/>
              </a:ext>
            </a:extLst>
          </p:cNvPr>
          <p:cNvPicPr>
            <a:picLocks noChangeAspect="1"/>
          </p:cNvPicPr>
          <p:nvPr/>
        </p:nvPicPr>
        <p:blipFill>
          <a:blip r:embed="rId5"/>
          <a:stretch>
            <a:fillRect/>
          </a:stretch>
        </p:blipFill>
        <p:spPr>
          <a:xfrm>
            <a:off x="8556536" y="1822628"/>
            <a:ext cx="2076450" cy="29337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02711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in proximity to the Equator line.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launch sites are in very close proximity to the coast.</a:t>
            </a:r>
          </a:p>
          <a:p>
            <a:pPr>
              <a:lnSpc>
                <a:spcPct val="100000"/>
              </a:lnSpc>
              <a:spcBef>
                <a:spcPts val="1400"/>
              </a:spcBef>
            </a:pPr>
            <a:endParaRPr lang="en-US" sz="2200" dirty="0">
              <a:solidFill>
                <a:srgbClr val="292929"/>
              </a:solidFill>
              <a:latin typeface="Abadi"/>
            </a:endParaRPr>
          </a:p>
          <a:p>
            <a:endParaRPr lang="en-US">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dirty="0">
                <a:solidFill>
                  <a:srgbClr val="0B49CB"/>
                </a:solidFill>
                <a:latin typeface="Abadi"/>
              </a:rPr>
              <a:t>All Launch Sites on a Map</a:t>
            </a:r>
            <a:endParaRPr lang="en-US" dirty="0"/>
          </a:p>
        </p:txBody>
      </p:sp>
      <p:pic>
        <p:nvPicPr>
          <p:cNvPr id="4" name="Picture 5" descr="Map&#10;&#10;Description automatically generated">
            <a:extLst>
              <a:ext uri="{FF2B5EF4-FFF2-40B4-BE49-F238E27FC236}">
                <a16:creationId xmlns:a16="http://schemas.microsoft.com/office/drawing/2014/main" id="{C1DF50A1-AB21-6A38-8900-D2C4008F5B82}"/>
              </a:ext>
            </a:extLst>
          </p:cNvPr>
          <p:cNvPicPr>
            <a:picLocks noChangeAspect="1"/>
          </p:cNvPicPr>
          <p:nvPr/>
        </p:nvPicPr>
        <p:blipFill>
          <a:blip r:embed="rId3"/>
          <a:stretch>
            <a:fillRect/>
          </a:stretch>
        </p:blipFill>
        <p:spPr>
          <a:xfrm>
            <a:off x="3930203" y="1917147"/>
            <a:ext cx="7443988" cy="376424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690039" cy="18936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color-labeled markers in marker clusters: success as green, failure as red.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We could easily identify:</a:t>
            </a:r>
            <a:endParaRPr lang="en-US" dirty="0">
              <a:solidFill>
                <a:schemeClr val="accent3">
                  <a:lumMod val="25000"/>
                </a:schemeClr>
              </a:solidFill>
              <a:latin typeface="Calibri" panose="020F0502020204030204"/>
              <a:cs typeface="Calibri" panose="020F0502020204030204"/>
            </a:endParaRPr>
          </a:p>
          <a:p>
            <a:pPr lvl="1">
              <a:lnSpc>
                <a:spcPct val="100000"/>
              </a:lnSpc>
              <a:spcBef>
                <a:spcPts val="1400"/>
              </a:spcBef>
            </a:pPr>
            <a:r>
              <a:rPr lang="en-US" sz="1800" dirty="0">
                <a:solidFill>
                  <a:schemeClr val="accent3">
                    <a:lumMod val="25000"/>
                  </a:schemeClr>
                </a:solidFill>
                <a:latin typeface="Abadi"/>
              </a:rPr>
              <a:t>CCAFS LC-40 have most launches</a:t>
            </a:r>
            <a:endParaRPr lang="en-US" sz="1800" dirty="0">
              <a:solidFill>
                <a:schemeClr val="accent3">
                  <a:lumMod val="25000"/>
                </a:schemeClr>
              </a:solidFill>
              <a:latin typeface="Calibri" panose="020F0502020204030204"/>
              <a:cs typeface="Calibri"/>
            </a:endParaRPr>
          </a:p>
          <a:p>
            <a:pPr lvl="1">
              <a:lnSpc>
                <a:spcPct val="100000"/>
              </a:lnSpc>
              <a:spcBef>
                <a:spcPts val="1400"/>
              </a:spcBef>
            </a:pPr>
            <a:r>
              <a:rPr lang="en-US" sz="1800" dirty="0">
                <a:solidFill>
                  <a:schemeClr val="accent3">
                    <a:lumMod val="25000"/>
                  </a:schemeClr>
                </a:solidFill>
                <a:latin typeface="Abadi"/>
              </a:rPr>
              <a:t>KSC LC-39A sites have relatively higher success rates</a:t>
            </a:r>
            <a:endParaRPr lang="en-US" sz="1800" dirty="0">
              <a:solidFill>
                <a:schemeClr val="accent3">
                  <a:lumMod val="25000"/>
                </a:schemeClr>
              </a:solidFill>
              <a:cs typeface="Calibri"/>
            </a:endParaRPr>
          </a:p>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dirty="0">
                <a:solidFill>
                  <a:srgbClr val="0B49CB"/>
                </a:solidFill>
                <a:latin typeface="Abadi"/>
              </a:rPr>
              <a:t>Success/Failed Launches for Each Site on the Map</a:t>
            </a:r>
            <a:endParaRPr lang="en-US" dirty="0"/>
          </a:p>
        </p:txBody>
      </p:sp>
      <p:pic>
        <p:nvPicPr>
          <p:cNvPr id="2" name="Picture 3" descr="Map&#10;&#10;Description automatically generated">
            <a:extLst>
              <a:ext uri="{FF2B5EF4-FFF2-40B4-BE49-F238E27FC236}">
                <a16:creationId xmlns:a16="http://schemas.microsoft.com/office/drawing/2014/main" id="{9C42DEF6-4175-7474-9FD3-2CACBAFC5983}"/>
              </a:ext>
            </a:extLst>
          </p:cNvPr>
          <p:cNvPicPr>
            <a:picLocks noChangeAspect="1"/>
          </p:cNvPicPr>
          <p:nvPr/>
        </p:nvPicPr>
        <p:blipFill>
          <a:blip r:embed="rId3"/>
          <a:stretch>
            <a:fillRect/>
          </a:stretch>
        </p:blipFill>
        <p:spPr>
          <a:xfrm>
            <a:off x="935866" y="3727079"/>
            <a:ext cx="5190185" cy="2602093"/>
          </a:xfrm>
          <a:prstGeom prst="rect">
            <a:avLst/>
          </a:prstGeom>
        </p:spPr>
      </p:pic>
      <p:pic>
        <p:nvPicPr>
          <p:cNvPr id="6" name="Picture 6" descr="Map&#10;&#10;Description automatically generated">
            <a:extLst>
              <a:ext uri="{FF2B5EF4-FFF2-40B4-BE49-F238E27FC236}">
                <a16:creationId xmlns:a16="http://schemas.microsoft.com/office/drawing/2014/main" id="{CF47DF73-4BAD-D9F0-3711-644CB6C6AE28}"/>
              </a:ext>
            </a:extLst>
          </p:cNvPr>
          <p:cNvPicPr>
            <a:picLocks noChangeAspect="1"/>
          </p:cNvPicPr>
          <p:nvPr/>
        </p:nvPicPr>
        <p:blipFill>
          <a:blip r:embed="rId4"/>
          <a:stretch>
            <a:fillRect/>
          </a:stretch>
        </p:blipFill>
        <p:spPr>
          <a:xfrm>
            <a:off x="6752823" y="3728816"/>
            <a:ext cx="3913030" cy="25986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712152"/>
            <a:ext cx="11119939" cy="15887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CCAFS SLC-40 as an example:</a:t>
            </a:r>
            <a:endParaRPr lang="en-US"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Its proximities such as railway, highway, coastline are within </a:t>
            </a:r>
            <a:r>
              <a:rPr lang="en-US" sz="1800" dirty="0">
                <a:solidFill>
                  <a:schemeClr val="accent3">
                    <a:lumMod val="25000"/>
                  </a:schemeClr>
                </a:solidFill>
                <a:latin typeface="Abadi"/>
                <a:ea typeface="+mn-lt"/>
                <a:cs typeface="+mn-lt"/>
              </a:rPr>
              <a:t>1-km distance</a:t>
            </a:r>
            <a:r>
              <a:rPr lang="en-US" sz="1800" dirty="0">
                <a:solidFill>
                  <a:schemeClr val="accent3">
                    <a:lumMod val="25000"/>
                  </a:schemeClr>
                </a:solidFill>
                <a:latin typeface="Abadi"/>
              </a:rPr>
              <a:t> for convenient transportation</a:t>
            </a:r>
          </a:p>
          <a:p>
            <a:pPr lvl="1">
              <a:lnSpc>
                <a:spcPct val="100000"/>
              </a:lnSpc>
              <a:spcBef>
                <a:spcPts val="1400"/>
              </a:spcBef>
            </a:pPr>
            <a:r>
              <a:rPr lang="en-US" sz="1800" dirty="0">
                <a:solidFill>
                  <a:schemeClr val="accent3">
                    <a:lumMod val="25000"/>
                  </a:schemeClr>
                </a:solidFill>
                <a:latin typeface="Abadi"/>
              </a:rPr>
              <a:t>The closest city, Titusville, is 23.16 km away as failed launches could be dangerous in populated areas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pPr>
            <a:r>
              <a:rPr lang="en-US" dirty="0">
                <a:solidFill>
                  <a:srgbClr val="0B49CB"/>
                </a:solidFill>
                <a:latin typeface="Abadi"/>
              </a:rPr>
              <a:t>Distances Between a Launch Site to Proximities</a:t>
            </a:r>
            <a:endParaRPr lang="en-US" dirty="0"/>
          </a:p>
        </p:txBody>
      </p:sp>
      <p:pic>
        <p:nvPicPr>
          <p:cNvPr id="2" name="Picture 3" descr="Map&#10;&#10;Description automatically generated">
            <a:extLst>
              <a:ext uri="{FF2B5EF4-FFF2-40B4-BE49-F238E27FC236}">
                <a16:creationId xmlns:a16="http://schemas.microsoft.com/office/drawing/2014/main" id="{FEB887D3-812C-B282-D70A-55EACB3E382A}"/>
              </a:ext>
            </a:extLst>
          </p:cNvPr>
          <p:cNvPicPr>
            <a:picLocks noChangeAspect="1"/>
          </p:cNvPicPr>
          <p:nvPr/>
        </p:nvPicPr>
        <p:blipFill>
          <a:blip r:embed="rId3"/>
          <a:stretch>
            <a:fillRect/>
          </a:stretch>
        </p:blipFill>
        <p:spPr>
          <a:xfrm>
            <a:off x="1697865" y="3532924"/>
            <a:ext cx="3709115" cy="2636235"/>
          </a:xfrm>
          <a:prstGeom prst="rect">
            <a:avLst/>
          </a:prstGeom>
        </p:spPr>
      </p:pic>
      <p:pic>
        <p:nvPicPr>
          <p:cNvPr id="4" name="Picture 5" descr="Map&#10;&#10;Description automatically generated">
            <a:extLst>
              <a:ext uri="{FF2B5EF4-FFF2-40B4-BE49-F238E27FC236}">
                <a16:creationId xmlns:a16="http://schemas.microsoft.com/office/drawing/2014/main" id="{11CF8176-6DEC-9C02-4C6A-EDE3830CB66B}"/>
              </a:ext>
            </a:extLst>
          </p:cNvPr>
          <p:cNvPicPr>
            <a:picLocks noChangeAspect="1"/>
          </p:cNvPicPr>
          <p:nvPr/>
        </p:nvPicPr>
        <p:blipFill>
          <a:blip r:embed="rId4"/>
          <a:stretch>
            <a:fillRect/>
          </a:stretch>
        </p:blipFill>
        <p:spPr>
          <a:xfrm>
            <a:off x="6055217" y="3530971"/>
            <a:ext cx="3934495" cy="26401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03370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success rate among all sites</a:t>
            </a:r>
            <a:endParaRPr lang="en-US" sz="2200" dirty="0">
              <a:solidFill>
                <a:schemeClr val="accent3">
                  <a:lumMod val="25000"/>
                </a:schemeClr>
              </a:solidFill>
              <a:latin typeface="Calibri"/>
              <a:cs typeface="Calibri"/>
            </a:endParaRPr>
          </a:p>
          <a:p>
            <a:pPr>
              <a:lnSpc>
                <a:spcPct val="100000"/>
              </a:lnSpc>
              <a:spcBef>
                <a:spcPts val="1400"/>
              </a:spcBef>
            </a:pPr>
            <a:r>
              <a:rPr lang="en-US" sz="2200" dirty="0">
                <a:solidFill>
                  <a:schemeClr val="accent3">
                    <a:lumMod val="25000"/>
                  </a:schemeClr>
                </a:solidFill>
                <a:latin typeface="Abadi"/>
              </a:rPr>
              <a:t>CCAFS SLC-40 has the lowest success rate.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All Sites</a:t>
            </a:r>
            <a:endParaRPr lang="en-US" dirty="0"/>
          </a:p>
        </p:txBody>
      </p:sp>
      <p:pic>
        <p:nvPicPr>
          <p:cNvPr id="2" name="Picture 3" descr="Chart, pie chart&#10;&#10;Description automatically generated">
            <a:extLst>
              <a:ext uri="{FF2B5EF4-FFF2-40B4-BE49-F238E27FC236}">
                <a16:creationId xmlns:a16="http://schemas.microsoft.com/office/drawing/2014/main" id="{DF22333B-B01E-9F4C-A495-6BA7D038D756}"/>
              </a:ext>
            </a:extLst>
          </p:cNvPr>
          <p:cNvPicPr>
            <a:picLocks noChangeAspect="1"/>
          </p:cNvPicPr>
          <p:nvPr/>
        </p:nvPicPr>
        <p:blipFill>
          <a:blip r:embed="rId3"/>
          <a:stretch>
            <a:fillRect/>
          </a:stretch>
        </p:blipFill>
        <p:spPr>
          <a:xfrm>
            <a:off x="2321170" y="2856322"/>
            <a:ext cx="7913076" cy="323206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9196" y="1825625"/>
            <a:ext cx="10516414" cy="6468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success rate of 76.9%. </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endParaRPr lang="en-US" dirty="0"/>
          </a:p>
        </p:txBody>
      </p:sp>
      <p:pic>
        <p:nvPicPr>
          <p:cNvPr id="2" name="Picture 3" descr="Chart, pie chart&#10;&#10;Description automatically generated">
            <a:extLst>
              <a:ext uri="{FF2B5EF4-FFF2-40B4-BE49-F238E27FC236}">
                <a16:creationId xmlns:a16="http://schemas.microsoft.com/office/drawing/2014/main" id="{B6CE8A4A-EAD6-9547-5C3B-8DB7676E67E0}"/>
              </a:ext>
            </a:extLst>
          </p:cNvPr>
          <p:cNvPicPr>
            <a:picLocks noChangeAspect="1"/>
          </p:cNvPicPr>
          <p:nvPr/>
        </p:nvPicPr>
        <p:blipFill>
          <a:blip r:embed="rId3"/>
          <a:stretch>
            <a:fillRect/>
          </a:stretch>
        </p:blipFill>
        <p:spPr>
          <a:xfrm>
            <a:off x="1477108" y="2650606"/>
            <a:ext cx="8780584" cy="357315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40198"/>
            <a:ext cx="10295470" cy="51238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p>
          <a:p>
            <a:pPr marL="685800">
              <a:lnSpc>
                <a:spcPct val="120000"/>
              </a:lnSpc>
            </a:pPr>
            <a:r>
              <a:rPr lang="en-US" sz="1800" dirty="0">
                <a:solidFill>
                  <a:schemeClr val="accent3">
                    <a:lumMod val="25000"/>
                  </a:schemeClr>
                </a:solidFill>
                <a:latin typeface="Abadi"/>
              </a:rPr>
              <a:t>The commercial space age is here, companies are making space travel affordable for everyone. The most successful is SpaceX as its rocket launches are relatively inexpensive. Unlike other rocket providers, SpaceX's Falcon 9 can recover the first stage. </a:t>
            </a:r>
          </a:p>
          <a:p>
            <a:pPr marL="685800">
              <a:lnSpc>
                <a:spcPct val="120000"/>
              </a:lnSpc>
            </a:pPr>
            <a:r>
              <a:rPr lang="en-US" sz="1800" dirty="0">
                <a:solidFill>
                  <a:schemeClr val="accent3">
                    <a:lumMod val="25000"/>
                  </a:schemeClr>
                </a:solidFill>
                <a:latin typeface="Abadi"/>
              </a:rPr>
              <a:t>As data scientists, we are going to analyze the Falcon 9 reuse of SpaceX and evaluate if a new rocket company, Space Y, could bid against SpaceX and compete. </a:t>
            </a:r>
            <a:endParaRPr lang="en-US" sz="1800">
              <a:solidFill>
                <a:schemeClr val="accent3">
                  <a:lumMod val="25000"/>
                </a:schemeClr>
              </a:solidFill>
              <a:latin typeface="Abadi"/>
            </a:endParaRPr>
          </a:p>
          <a:p>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a:rPr>
              <a:t>Problems you want to find answers</a:t>
            </a:r>
          </a:p>
          <a:p>
            <a:pPr lvl="1"/>
            <a:r>
              <a:rPr lang="en-US" sz="1800" dirty="0">
                <a:solidFill>
                  <a:schemeClr val="accent3">
                    <a:lumMod val="25000"/>
                  </a:schemeClr>
                </a:solidFill>
                <a:latin typeface="Abadi"/>
              </a:rPr>
              <a:t>What are the key features to determine the price of each launch? </a:t>
            </a:r>
          </a:p>
          <a:p>
            <a:pPr lvl="1"/>
            <a:r>
              <a:rPr lang="en-US" sz="1800" dirty="0">
                <a:solidFill>
                  <a:schemeClr val="accent3">
                    <a:lumMod val="25000"/>
                  </a:schemeClr>
                </a:solidFill>
                <a:latin typeface="Abadi"/>
              </a:rPr>
              <a:t>What influence the success rate of the Falcon 9 launch?</a:t>
            </a:r>
          </a:p>
          <a:p>
            <a:pPr lvl="1"/>
            <a:r>
              <a:rPr lang="en-US" sz="1800" dirty="0">
                <a:solidFill>
                  <a:schemeClr val="accent3">
                    <a:lumMod val="25000"/>
                  </a:schemeClr>
                </a:solidFill>
                <a:latin typeface="Abadi"/>
              </a:rPr>
              <a:t>Where is the best launch site to achieve the largest success?</a:t>
            </a:r>
          </a:p>
          <a:p>
            <a:pPr lvl="1"/>
            <a:r>
              <a:rPr lang="en-US" sz="1800" dirty="0">
                <a:solidFill>
                  <a:schemeClr val="accent3">
                    <a:lumMod val="25000"/>
                  </a:schemeClr>
                </a:solidFill>
                <a:latin typeface="Abadi"/>
              </a:rPr>
              <a:t>Could we predict the launch success by machine learning method?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494509" cy="38824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launches are with payload mass between 2,000 to 5,000 KG</a:t>
            </a:r>
          </a:p>
          <a:p>
            <a:pPr>
              <a:lnSpc>
                <a:spcPct val="100000"/>
              </a:lnSpc>
              <a:spcBef>
                <a:spcPts val="1400"/>
              </a:spcBef>
            </a:pPr>
            <a:r>
              <a:rPr lang="en-US" sz="2200" dirty="0">
                <a:solidFill>
                  <a:schemeClr val="accent3">
                    <a:lumMod val="25000"/>
                  </a:schemeClr>
                </a:solidFill>
                <a:latin typeface="Abadi"/>
              </a:rPr>
              <a:t>FT </a:t>
            </a:r>
            <a:r>
              <a:rPr lang="en-US" sz="2200" dirty="0">
                <a:solidFill>
                  <a:schemeClr val="accent3">
                    <a:lumMod val="25000"/>
                  </a:schemeClr>
                </a:solidFill>
                <a:latin typeface="Abadi"/>
                <a:ea typeface="+mn-lt"/>
                <a:cs typeface="+mn-lt"/>
              </a:rPr>
              <a:t>booster has the highest success ratio within payload range of 2,000 to 5,000 KG</a:t>
            </a:r>
            <a:endParaRPr lang="en-US" sz="2200" dirty="0">
              <a:solidFill>
                <a:schemeClr val="accent3">
                  <a:lumMod val="25000"/>
                </a:schemeClr>
              </a:solidFill>
              <a:latin typeface="Abadi" panose="020B0604020104020204" pitchFamily="34" charset="0"/>
              <a:cs typeface="Calibri"/>
            </a:endParaRPr>
          </a:p>
          <a:p>
            <a:pPr>
              <a:lnSpc>
                <a:spcPct val="100000"/>
              </a:lnSpc>
              <a:spcBef>
                <a:spcPts val="1400"/>
              </a:spcBef>
            </a:pPr>
            <a:r>
              <a:rPr lang="en-US" sz="2200" dirty="0">
                <a:solidFill>
                  <a:schemeClr val="accent3">
                    <a:lumMod val="25000"/>
                  </a:schemeClr>
                </a:solidFill>
                <a:latin typeface="Abadi"/>
                <a:cs typeface="Calibri"/>
              </a:rPr>
              <a:t>Most launches with v1.1 booster are failed </a:t>
            </a:r>
            <a:r>
              <a:rPr lang="en-US" sz="2200" dirty="0">
                <a:solidFill>
                  <a:schemeClr val="accent3">
                    <a:lumMod val="25000"/>
                  </a:schemeClr>
                </a:solidFill>
                <a:latin typeface="Abadi"/>
                <a:ea typeface="+mn-lt"/>
                <a:cs typeface="+mn-lt"/>
              </a:rPr>
              <a:t>within payload range of 2,000 to 5,000 KG</a:t>
            </a:r>
            <a:endParaRPr lang="en-US" sz="2200" dirty="0">
              <a:solidFill>
                <a:schemeClr val="accent3">
                  <a:lumMod val="25000"/>
                </a:schemeClr>
              </a:solidFill>
              <a:latin typeface="Abad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endParaRPr lang="en-US" dirty="0"/>
          </a:p>
        </p:txBody>
      </p:sp>
      <p:pic>
        <p:nvPicPr>
          <p:cNvPr id="2" name="Picture 5">
            <a:extLst>
              <a:ext uri="{FF2B5EF4-FFF2-40B4-BE49-F238E27FC236}">
                <a16:creationId xmlns:a16="http://schemas.microsoft.com/office/drawing/2014/main" id="{E6E6CBEF-79FE-EA06-22D0-9F8E0849F6C6}"/>
              </a:ext>
            </a:extLst>
          </p:cNvPr>
          <p:cNvPicPr>
            <a:picLocks noChangeAspect="1"/>
          </p:cNvPicPr>
          <p:nvPr/>
        </p:nvPicPr>
        <p:blipFill>
          <a:blip r:embed="rId3"/>
          <a:stretch>
            <a:fillRect/>
          </a:stretch>
        </p:blipFill>
        <p:spPr>
          <a:xfrm>
            <a:off x="5263662" y="2284593"/>
            <a:ext cx="6506307" cy="3191489"/>
          </a:xfrm>
          <a:prstGeom prst="rect">
            <a:avLst/>
          </a:prstGeom>
        </p:spPr>
      </p:pic>
    </p:spTree>
    <p:extLst>
      <p:ext uri="{BB962C8B-B14F-4D97-AF65-F5344CB8AC3E}">
        <p14:creationId xmlns:p14="http://schemas.microsoft.com/office/powerpoint/2010/main" val="136871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494509" cy="38824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With payload mass above 5,000 KG, the first stage is less likely to land successfully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Only FT and B4 </a:t>
            </a:r>
            <a:r>
              <a:rPr lang="en-US" sz="2200" dirty="0">
                <a:solidFill>
                  <a:schemeClr val="accent3">
                    <a:lumMod val="25000"/>
                  </a:schemeClr>
                </a:solidFill>
                <a:latin typeface="Abadi"/>
                <a:ea typeface="+mn-lt"/>
                <a:cs typeface="+mn-lt"/>
              </a:rPr>
              <a:t>booster launch with heavy load above 5,000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Heavy Payload vs. Launch Outcome for All Sites</a:t>
            </a:r>
            <a:endParaRPr lang="en-US" dirty="0"/>
          </a:p>
        </p:txBody>
      </p:sp>
      <p:pic>
        <p:nvPicPr>
          <p:cNvPr id="4" name="Picture 5" descr="Table&#10;&#10;Description automatically generated">
            <a:extLst>
              <a:ext uri="{FF2B5EF4-FFF2-40B4-BE49-F238E27FC236}">
                <a16:creationId xmlns:a16="http://schemas.microsoft.com/office/drawing/2014/main" id="{F4425CF2-5826-EB6B-3BFB-F993C1322D1B}"/>
              </a:ext>
            </a:extLst>
          </p:cNvPr>
          <p:cNvPicPr>
            <a:picLocks noChangeAspect="1"/>
          </p:cNvPicPr>
          <p:nvPr/>
        </p:nvPicPr>
        <p:blipFill>
          <a:blip r:embed="rId3"/>
          <a:stretch>
            <a:fillRect/>
          </a:stretch>
        </p:blipFill>
        <p:spPr>
          <a:xfrm>
            <a:off x="5369168" y="2306390"/>
            <a:ext cx="6471138" cy="31596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753961" cy="4062109"/>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We split the data X and Y into training and test data. Set the parameter </a:t>
            </a:r>
            <a:r>
              <a:rPr lang="en-US" sz="2200" dirty="0" err="1">
                <a:solidFill>
                  <a:schemeClr val="accent3">
                    <a:lumMod val="25000"/>
                  </a:schemeClr>
                </a:solidFill>
                <a:latin typeface="Abadi"/>
              </a:rPr>
              <a:t>test_size</a:t>
            </a:r>
            <a:r>
              <a:rPr lang="en-US" sz="2200" dirty="0">
                <a:solidFill>
                  <a:schemeClr val="accent3">
                    <a:lumMod val="25000"/>
                  </a:schemeClr>
                </a:solidFill>
                <a:latin typeface="Abadi"/>
              </a:rPr>
              <a:t> to 0.2 and </a:t>
            </a:r>
            <a:r>
              <a:rPr lang="en-US" sz="2200" dirty="0" err="1">
                <a:solidFill>
                  <a:schemeClr val="accent3">
                    <a:lumMod val="25000"/>
                  </a:schemeClr>
                </a:solidFill>
                <a:latin typeface="Abadi"/>
              </a:rPr>
              <a:t>random_state</a:t>
            </a:r>
            <a:r>
              <a:rPr lang="en-US" sz="2200" dirty="0">
                <a:solidFill>
                  <a:schemeClr val="accent3">
                    <a:lumMod val="25000"/>
                  </a:schemeClr>
                </a:solidFill>
                <a:latin typeface="Abadi"/>
              </a:rPr>
              <a:t> to 2</a:t>
            </a:r>
          </a:p>
          <a:p>
            <a:pPr>
              <a:lnSpc>
                <a:spcPct val="100000"/>
              </a:lnSpc>
              <a:spcBef>
                <a:spcPts val="1400"/>
              </a:spcBef>
            </a:pPr>
            <a:r>
              <a:rPr lang="en-US" sz="2200" dirty="0">
                <a:solidFill>
                  <a:schemeClr val="accent3">
                    <a:lumMod val="25000"/>
                  </a:schemeClr>
                </a:solidFill>
                <a:latin typeface="Abadi"/>
              </a:rPr>
              <a:t>We train four classification models including KNN, Decision Tree, Logistic Regression and SVM based on the training data and get the scores based on the test data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From the bar chart, we can hardly find a better method to predict the target 'Class'. One reason is that the test set has only 18 samples.</a:t>
            </a: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with test size 20%</a:t>
            </a:r>
            <a:endParaRPr lang="en-US" dirty="0">
              <a:solidFill>
                <a:srgbClr val="0B49CB"/>
              </a:solidFill>
            </a:endParaRPr>
          </a:p>
        </p:txBody>
      </p:sp>
      <p:pic>
        <p:nvPicPr>
          <p:cNvPr id="3" name="Picture 5" descr="Chart, bar chart&#10;&#10;Description automatically generated">
            <a:extLst>
              <a:ext uri="{FF2B5EF4-FFF2-40B4-BE49-F238E27FC236}">
                <a16:creationId xmlns:a16="http://schemas.microsoft.com/office/drawing/2014/main" id="{682A9E40-6C79-6720-DF6B-EF9F0CDBD7AF}"/>
              </a:ext>
            </a:extLst>
          </p:cNvPr>
          <p:cNvPicPr>
            <a:picLocks noChangeAspect="1"/>
          </p:cNvPicPr>
          <p:nvPr/>
        </p:nvPicPr>
        <p:blipFill>
          <a:blip r:embed="rId3"/>
          <a:stretch>
            <a:fillRect/>
          </a:stretch>
        </p:blipFill>
        <p:spPr>
          <a:xfrm>
            <a:off x="6523208" y="1881418"/>
            <a:ext cx="5072129" cy="369042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378422"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built classification models have similar confusion matrix based on the test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From the confusion matrix, the major issue is the false positive which is the upper left part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To find a better model, we need to expand the test data.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with test size 20%</a:t>
            </a:r>
            <a:endParaRPr lang="en-US" dirty="0">
              <a:solidFill>
                <a:srgbClr val="0B49CB"/>
              </a:solidFill>
            </a:endParaRPr>
          </a:p>
        </p:txBody>
      </p:sp>
      <p:pic>
        <p:nvPicPr>
          <p:cNvPr id="2" name="Picture 2" descr="A picture containing chart&#10;&#10;Description automatically generated">
            <a:extLst>
              <a:ext uri="{FF2B5EF4-FFF2-40B4-BE49-F238E27FC236}">
                <a16:creationId xmlns:a16="http://schemas.microsoft.com/office/drawing/2014/main" id="{51B22957-15AC-B550-FD51-6AD628FC4BBB}"/>
              </a:ext>
            </a:extLst>
          </p:cNvPr>
          <p:cNvPicPr>
            <a:picLocks noChangeAspect="1"/>
          </p:cNvPicPr>
          <p:nvPr/>
        </p:nvPicPr>
        <p:blipFill>
          <a:blip r:embed="rId3"/>
          <a:stretch>
            <a:fillRect/>
          </a:stretch>
        </p:blipFill>
        <p:spPr>
          <a:xfrm>
            <a:off x="6025662" y="1750068"/>
            <a:ext cx="5193323" cy="42722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reset the </a:t>
            </a:r>
            <a:r>
              <a:rPr lang="en-US" sz="2200" dirty="0" err="1">
                <a:solidFill>
                  <a:schemeClr val="accent3">
                    <a:lumMod val="25000"/>
                  </a:schemeClr>
                </a:solidFill>
                <a:latin typeface="Abadi"/>
              </a:rPr>
              <a:t>test_size</a:t>
            </a:r>
            <a:r>
              <a:rPr lang="en-US" sz="2200" dirty="0">
                <a:solidFill>
                  <a:schemeClr val="accent3">
                    <a:lumMod val="25000"/>
                  </a:schemeClr>
                </a:solidFill>
                <a:latin typeface="Abadi"/>
              </a:rPr>
              <a:t> to 0.5, keep the </a:t>
            </a:r>
            <a:r>
              <a:rPr lang="en-US" sz="2200" dirty="0" err="1">
                <a:solidFill>
                  <a:schemeClr val="accent3">
                    <a:lumMod val="25000"/>
                  </a:schemeClr>
                </a:solidFill>
                <a:latin typeface="Abadi"/>
              </a:rPr>
              <a:t>random_state</a:t>
            </a:r>
            <a:r>
              <a:rPr lang="en-US" sz="2200" dirty="0">
                <a:solidFill>
                  <a:schemeClr val="accent3">
                    <a:lumMod val="25000"/>
                  </a:schemeClr>
                </a:solidFill>
                <a:latin typeface="Abadi"/>
              </a:rPr>
              <a:t> as 2</a:t>
            </a:r>
          </a:p>
          <a:p>
            <a:pPr>
              <a:lnSpc>
                <a:spcPct val="100000"/>
              </a:lnSpc>
              <a:spcBef>
                <a:spcPts val="1400"/>
              </a:spcBef>
            </a:pPr>
            <a:r>
              <a:rPr lang="en-US" sz="2200" dirty="0">
                <a:solidFill>
                  <a:schemeClr val="accent3">
                    <a:lumMod val="25000"/>
                  </a:schemeClr>
                </a:solidFill>
                <a:latin typeface="Abadi"/>
              </a:rPr>
              <a:t>We train four classification models including KNN, Decision Tree, Logistic Regression and SVM based on the training data and get the scores based on the test data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From the bar chart, we can find logistic Regression has all the scores higher than other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with test size 50%</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95769A9B-5849-3135-4DB7-5DE903DE7D32}"/>
              </a:ext>
            </a:extLst>
          </p:cNvPr>
          <p:cNvPicPr>
            <a:picLocks noChangeAspect="1"/>
          </p:cNvPicPr>
          <p:nvPr/>
        </p:nvPicPr>
        <p:blipFill>
          <a:blip r:embed="rId3"/>
          <a:stretch>
            <a:fillRect/>
          </a:stretch>
        </p:blipFill>
        <p:spPr>
          <a:xfrm>
            <a:off x="6441583" y="1903106"/>
            <a:ext cx="5125791" cy="3899647"/>
          </a:xfrm>
          <a:prstGeom prst="rect">
            <a:avLst/>
          </a:prstGeom>
        </p:spPr>
      </p:pic>
    </p:spTree>
    <p:extLst>
      <p:ext uri="{BB962C8B-B14F-4D97-AF65-F5344CB8AC3E}">
        <p14:creationId xmlns:p14="http://schemas.microsoft.com/office/powerpoint/2010/main" val="1909522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10431492" cy="133240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Logistic Regression model has a better confusion matrix based on the test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From the confusion matrix, the major issue is still the false positive part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with test size 50%</a:t>
            </a:r>
            <a:endParaRPr lang="en-US" dirty="0">
              <a:solidFill>
                <a:srgbClr val="0B49CB"/>
              </a:solidFill>
            </a:endParaRPr>
          </a:p>
        </p:txBody>
      </p:sp>
      <p:pic>
        <p:nvPicPr>
          <p:cNvPr id="3" name="Picture 5" descr="Chart&#10;&#10;Description automatically generated">
            <a:extLst>
              <a:ext uri="{FF2B5EF4-FFF2-40B4-BE49-F238E27FC236}">
                <a16:creationId xmlns:a16="http://schemas.microsoft.com/office/drawing/2014/main" id="{CD4117CE-AF7E-BC80-A3B9-61FB8D8FFA22}"/>
              </a:ext>
            </a:extLst>
          </p:cNvPr>
          <p:cNvPicPr>
            <a:picLocks noChangeAspect="1"/>
          </p:cNvPicPr>
          <p:nvPr/>
        </p:nvPicPr>
        <p:blipFill>
          <a:blip r:embed="rId3"/>
          <a:stretch>
            <a:fillRect/>
          </a:stretch>
        </p:blipFill>
        <p:spPr>
          <a:xfrm>
            <a:off x="506568" y="3277274"/>
            <a:ext cx="2700270" cy="2364070"/>
          </a:xfrm>
          <a:prstGeom prst="rect">
            <a:avLst/>
          </a:prstGeom>
        </p:spPr>
      </p:pic>
      <p:pic>
        <p:nvPicPr>
          <p:cNvPr id="6" name="Picture 6" descr="Chart&#10;&#10;Description automatically generated">
            <a:extLst>
              <a:ext uri="{FF2B5EF4-FFF2-40B4-BE49-F238E27FC236}">
                <a16:creationId xmlns:a16="http://schemas.microsoft.com/office/drawing/2014/main" id="{71BB3F74-B43B-483F-2770-03FBE055F24B}"/>
              </a:ext>
            </a:extLst>
          </p:cNvPr>
          <p:cNvPicPr>
            <a:picLocks noChangeAspect="1"/>
          </p:cNvPicPr>
          <p:nvPr/>
        </p:nvPicPr>
        <p:blipFill>
          <a:blip r:embed="rId4"/>
          <a:stretch>
            <a:fillRect/>
          </a:stretch>
        </p:blipFill>
        <p:spPr>
          <a:xfrm>
            <a:off x="3286260" y="3280835"/>
            <a:ext cx="2700270" cy="2378416"/>
          </a:xfrm>
          <a:prstGeom prst="rect">
            <a:avLst/>
          </a:prstGeom>
        </p:spPr>
      </p:pic>
      <p:pic>
        <p:nvPicPr>
          <p:cNvPr id="8" name="Picture 9" descr="Chart&#10;&#10;Description automatically generated">
            <a:extLst>
              <a:ext uri="{FF2B5EF4-FFF2-40B4-BE49-F238E27FC236}">
                <a16:creationId xmlns:a16="http://schemas.microsoft.com/office/drawing/2014/main" id="{C757A912-B850-A9E4-0D52-BD18DB7A4F2B}"/>
              </a:ext>
            </a:extLst>
          </p:cNvPr>
          <p:cNvPicPr>
            <a:picLocks noChangeAspect="1"/>
          </p:cNvPicPr>
          <p:nvPr/>
        </p:nvPicPr>
        <p:blipFill>
          <a:blip r:embed="rId5"/>
          <a:stretch>
            <a:fillRect/>
          </a:stretch>
        </p:blipFill>
        <p:spPr>
          <a:xfrm>
            <a:off x="8942232" y="3283971"/>
            <a:ext cx="2807594" cy="2372141"/>
          </a:xfrm>
          <a:prstGeom prst="rect">
            <a:avLst/>
          </a:prstGeom>
        </p:spPr>
      </p:pic>
      <p:sp>
        <p:nvSpPr>
          <p:cNvPr id="10" name="TextBox 9">
            <a:extLst>
              <a:ext uri="{FF2B5EF4-FFF2-40B4-BE49-F238E27FC236}">
                <a16:creationId xmlns:a16="http://schemas.microsoft.com/office/drawing/2014/main" id="{B55BAD68-BD35-9C9E-968D-E70DE7575FCB}"/>
              </a:ext>
            </a:extLst>
          </p:cNvPr>
          <p:cNvSpPr txBox="1"/>
          <p:nvPr/>
        </p:nvSpPr>
        <p:spPr>
          <a:xfrm>
            <a:off x="731949" y="5819104"/>
            <a:ext cx="2152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292929"/>
                </a:solidFill>
                <a:latin typeface="Abadi"/>
              </a:rPr>
              <a:t>Logistic Regression</a:t>
            </a:r>
            <a:endParaRPr lang="en-US" dirty="0">
              <a:ea typeface="Calibri" panose="020F0502020204030204"/>
              <a:cs typeface="Calibri" panose="020F0502020204030204"/>
            </a:endParaRPr>
          </a:p>
        </p:txBody>
      </p:sp>
      <p:sp>
        <p:nvSpPr>
          <p:cNvPr id="11" name="TextBox 10">
            <a:extLst>
              <a:ext uri="{FF2B5EF4-FFF2-40B4-BE49-F238E27FC236}">
                <a16:creationId xmlns:a16="http://schemas.microsoft.com/office/drawing/2014/main" id="{DFDC8916-B1A3-1BB1-EC85-7F61CDBFC35E}"/>
              </a:ext>
            </a:extLst>
          </p:cNvPr>
          <p:cNvSpPr txBox="1"/>
          <p:nvPr/>
        </p:nvSpPr>
        <p:spPr>
          <a:xfrm>
            <a:off x="3479442" y="5819104"/>
            <a:ext cx="2152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292929"/>
                </a:solidFill>
                <a:latin typeface="Abadi"/>
              </a:rPr>
              <a:t>SVM</a:t>
            </a:r>
            <a:endParaRPr lang="en-US" dirty="0">
              <a:ea typeface="Calibri" panose="020F0502020204030204"/>
              <a:cs typeface="Calibri" panose="020F0502020204030204"/>
            </a:endParaRPr>
          </a:p>
        </p:txBody>
      </p:sp>
      <p:sp>
        <p:nvSpPr>
          <p:cNvPr id="12" name="TextBox 11">
            <a:extLst>
              <a:ext uri="{FF2B5EF4-FFF2-40B4-BE49-F238E27FC236}">
                <a16:creationId xmlns:a16="http://schemas.microsoft.com/office/drawing/2014/main" id="{B1E26538-E445-A23B-BE22-C62396A6E096}"/>
              </a:ext>
            </a:extLst>
          </p:cNvPr>
          <p:cNvSpPr txBox="1"/>
          <p:nvPr/>
        </p:nvSpPr>
        <p:spPr>
          <a:xfrm>
            <a:off x="6398653" y="5819104"/>
            <a:ext cx="2152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292929"/>
                </a:solidFill>
                <a:latin typeface="Abadi"/>
              </a:rPr>
              <a:t>KNN</a:t>
            </a:r>
            <a:endParaRPr lang="en-US" dirty="0"/>
          </a:p>
        </p:txBody>
      </p:sp>
      <p:sp>
        <p:nvSpPr>
          <p:cNvPr id="13" name="TextBox 12">
            <a:extLst>
              <a:ext uri="{FF2B5EF4-FFF2-40B4-BE49-F238E27FC236}">
                <a16:creationId xmlns:a16="http://schemas.microsoft.com/office/drawing/2014/main" id="{DE02BE8C-4ED7-1A41-70C6-6D6C691FA389}"/>
              </a:ext>
            </a:extLst>
          </p:cNvPr>
          <p:cNvSpPr txBox="1"/>
          <p:nvPr/>
        </p:nvSpPr>
        <p:spPr>
          <a:xfrm>
            <a:off x="9253470" y="5819104"/>
            <a:ext cx="2152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292929"/>
                </a:solidFill>
                <a:latin typeface="Abadi"/>
              </a:rPr>
              <a:t>Decision Tree</a:t>
            </a:r>
            <a:endParaRPr lang="en-US" dirty="0">
              <a:ea typeface="Calibri" panose="020F0502020204030204"/>
              <a:cs typeface="Calibri" panose="020F0502020204030204"/>
            </a:endParaRPr>
          </a:p>
        </p:txBody>
      </p:sp>
      <p:pic>
        <p:nvPicPr>
          <p:cNvPr id="14" name="Picture 14" descr="Chart&#10;&#10;Description automatically generated">
            <a:extLst>
              <a:ext uri="{FF2B5EF4-FFF2-40B4-BE49-F238E27FC236}">
                <a16:creationId xmlns:a16="http://schemas.microsoft.com/office/drawing/2014/main" id="{46F549AF-56AE-BB93-DFA8-755B76A0FA6D}"/>
              </a:ext>
            </a:extLst>
          </p:cNvPr>
          <p:cNvPicPr>
            <a:picLocks noChangeAspect="1"/>
          </p:cNvPicPr>
          <p:nvPr/>
        </p:nvPicPr>
        <p:blipFill>
          <a:blip r:embed="rId6"/>
          <a:stretch>
            <a:fillRect/>
          </a:stretch>
        </p:blipFill>
        <p:spPr>
          <a:xfrm>
            <a:off x="6033752" y="3279525"/>
            <a:ext cx="2850523" cy="2381033"/>
          </a:xfrm>
          <a:prstGeom prst="rect">
            <a:avLst/>
          </a:prstGeom>
        </p:spPr>
      </p:pic>
    </p:spTree>
    <p:extLst>
      <p:ext uri="{BB962C8B-B14F-4D97-AF65-F5344CB8AC3E}">
        <p14:creationId xmlns:p14="http://schemas.microsoft.com/office/powerpoint/2010/main" val="3889726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2" descr="A picture containing text, transport, clouds, rocket&#10;&#10;Description automatically generated">
            <a:extLst>
              <a:ext uri="{FF2B5EF4-FFF2-40B4-BE49-F238E27FC236}">
                <a16:creationId xmlns:a16="http://schemas.microsoft.com/office/drawing/2014/main" id="{66160EC7-DEC2-C12C-09BC-9B15C5E6154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18060" y="1917155"/>
            <a:ext cx="5064369" cy="4274526"/>
          </a:xfrm>
          <a:prstGeom prst="ellipse">
            <a:avLst/>
          </a:prstGeom>
          <a:ln>
            <a:noFill/>
          </a:ln>
          <a:effectLst>
            <a:softEdge rad="112500"/>
          </a:effectLst>
        </p:spPr>
      </p:pic>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468857" cy="4361776"/>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ea typeface="Calibri"/>
                <a:cs typeface="Calibri"/>
              </a:rPr>
              <a:t>To determine the price of each launch, some key features are payload mass, orbit type, launch site, booster version</a:t>
            </a:r>
          </a:p>
          <a:p>
            <a:pPr>
              <a:lnSpc>
                <a:spcPct val="100000"/>
              </a:lnSpc>
              <a:spcBef>
                <a:spcPts val="1400"/>
              </a:spcBef>
            </a:pPr>
            <a:r>
              <a:rPr lang="en-US" sz="1800" dirty="0">
                <a:solidFill>
                  <a:schemeClr val="accent3">
                    <a:lumMod val="25000"/>
                  </a:schemeClr>
                </a:solidFill>
                <a:latin typeface="Abadi"/>
                <a:ea typeface="Calibri"/>
                <a:cs typeface="Calibri"/>
              </a:rPr>
              <a:t>The success rate is increasing based on the yearly trend</a:t>
            </a:r>
          </a:p>
          <a:p>
            <a:pPr>
              <a:lnSpc>
                <a:spcPct val="100000"/>
              </a:lnSpc>
              <a:spcBef>
                <a:spcPts val="1400"/>
              </a:spcBef>
            </a:pPr>
            <a:r>
              <a:rPr lang="en-US" sz="1800" dirty="0">
                <a:solidFill>
                  <a:schemeClr val="accent3">
                    <a:lumMod val="25000"/>
                  </a:schemeClr>
                </a:solidFill>
                <a:latin typeface="Abadi"/>
              </a:rPr>
              <a:t>With 2,000 to 5,000 KG payload, the first stage is more likely to land successfully</a:t>
            </a:r>
            <a:endParaRPr lang="en-US" sz="180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KSC LC-39A has the highest success rate among all sites </a:t>
            </a:r>
          </a:p>
          <a:p>
            <a:pPr>
              <a:lnSpc>
                <a:spcPct val="100000"/>
              </a:lnSpc>
              <a:spcBef>
                <a:spcPts val="1400"/>
              </a:spcBef>
            </a:pPr>
            <a:r>
              <a:rPr lang="en-US" sz="1800" dirty="0">
                <a:solidFill>
                  <a:schemeClr val="accent3">
                    <a:lumMod val="25000"/>
                  </a:schemeClr>
                </a:solidFill>
                <a:latin typeface="Abadi"/>
                <a:ea typeface="+mn-lt"/>
                <a:cs typeface="+mn-lt"/>
              </a:rPr>
              <a:t>FT booster has the highest success rate</a:t>
            </a:r>
          </a:p>
          <a:p>
            <a:pPr>
              <a:lnSpc>
                <a:spcPct val="100000"/>
              </a:lnSpc>
              <a:spcBef>
                <a:spcPts val="1400"/>
              </a:spcBef>
            </a:pPr>
            <a:r>
              <a:rPr lang="en-US" sz="1800" dirty="0">
                <a:solidFill>
                  <a:schemeClr val="accent3">
                    <a:lumMod val="25000"/>
                  </a:schemeClr>
                </a:solidFill>
                <a:latin typeface="Abadi"/>
                <a:ea typeface="+mn-lt"/>
                <a:cs typeface="+mn-lt"/>
              </a:rPr>
              <a:t>ES-L1, GEO, HEO, SSO orbits have success rates of 100%</a:t>
            </a:r>
            <a:endParaRPr lang="en-US" sz="180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ea typeface="Calibri"/>
                <a:cs typeface="Calibri"/>
              </a:rPr>
              <a:t>The launch site should be close to highway, railway or coastline, away from populated areas</a:t>
            </a:r>
          </a:p>
          <a:p>
            <a:pPr>
              <a:lnSpc>
                <a:spcPct val="100000"/>
              </a:lnSpc>
              <a:spcBef>
                <a:spcPts val="1400"/>
              </a:spcBef>
            </a:pPr>
            <a:r>
              <a:rPr lang="en-US" sz="1800" dirty="0">
                <a:solidFill>
                  <a:schemeClr val="accent3">
                    <a:lumMod val="25000"/>
                  </a:schemeClr>
                </a:solidFill>
                <a:latin typeface="Abadi"/>
                <a:ea typeface="Calibri"/>
                <a:cs typeface="Calibri"/>
              </a:rPr>
              <a:t>Based on our data, Logistic Regression is a better classification model to predict the successful landing of Falcon 9</a:t>
            </a:r>
          </a:p>
          <a:p>
            <a:pPr>
              <a:lnSpc>
                <a:spcPct val="100000"/>
              </a:lnSpc>
              <a:spcBef>
                <a:spcPts val="1400"/>
              </a:spcBef>
            </a:pPr>
            <a:endParaRPr lang="en-US" sz="1800" dirty="0">
              <a:solidFill>
                <a:schemeClr val="accent3">
                  <a:lumMod val="25000"/>
                </a:schemeClr>
              </a:solidFill>
              <a:latin typeface="Abadi"/>
              <a:ea typeface="Calibri"/>
              <a:cs typeface="Calibri"/>
            </a:endParaRPr>
          </a:p>
          <a:p>
            <a:pPr>
              <a:lnSpc>
                <a:spcPct val="100000"/>
              </a:lnSpc>
              <a:spcBef>
                <a:spcPts val="1400"/>
              </a:spcBef>
            </a:pPr>
            <a:endParaRPr lang="en-US" sz="1800" dirty="0">
              <a:solidFill>
                <a:schemeClr val="accent3">
                  <a:lumMod val="25000"/>
                </a:schemeClr>
              </a:solidFill>
              <a:latin typeface="Abadi"/>
              <a:ea typeface="Calibri"/>
              <a:cs typeface="Calibri"/>
            </a:endParaRPr>
          </a:p>
          <a:p>
            <a:pPr>
              <a:lnSpc>
                <a:spcPct val="100000"/>
              </a:lnSpc>
              <a:spcBef>
                <a:spcPts val="1400"/>
              </a:spcBef>
            </a:pPr>
            <a:endParaRPr lang="en-US" sz="18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latin typeface="Abadi"/>
                <a:ea typeface="+mn-lt"/>
                <a:cs typeface="+mn-lt"/>
              </a:rPr>
              <a:t>Dashboard:</a:t>
            </a:r>
          </a:p>
          <a:p>
            <a:pPr lvl="1">
              <a:lnSpc>
                <a:spcPct val="100000"/>
              </a:lnSpc>
              <a:spcBef>
                <a:spcPts val="1400"/>
              </a:spcBef>
            </a:pPr>
            <a:r>
              <a:rPr lang="en-US" sz="1800" dirty="0">
                <a:latin typeface="Abadi"/>
                <a:ea typeface="+mn-lt"/>
                <a:cs typeface="+mn-lt"/>
                <a:hlinkClick r:id="rId4"/>
              </a:rPr>
              <a:t>https://github.com/rowlland/Applied-Data-Science-Capstone/tree/master/dash%20screenshot</a:t>
            </a:r>
            <a:endParaRPr lang="en-US" sz="1800">
              <a:solidFill>
                <a:srgbClr val="292929"/>
              </a:solidFill>
              <a:latin typeface="Abadi"/>
              <a:ea typeface="+mn-lt"/>
              <a:cs typeface="+mn-lt"/>
            </a:endParaRPr>
          </a:p>
          <a:p>
            <a:pPr>
              <a:lnSpc>
                <a:spcPct val="100000"/>
              </a:lnSpc>
              <a:spcBef>
                <a:spcPts val="1400"/>
              </a:spcBef>
            </a:pPr>
            <a:r>
              <a:rPr lang="en-US" sz="2200" dirty="0">
                <a:latin typeface="Abadi"/>
                <a:ea typeface="+mn-lt"/>
                <a:cs typeface="+mn-lt"/>
              </a:rPr>
              <a:t>Folium maps:</a:t>
            </a:r>
          </a:p>
          <a:p>
            <a:pPr lvl="1">
              <a:lnSpc>
                <a:spcPct val="100000"/>
              </a:lnSpc>
              <a:spcBef>
                <a:spcPts val="1400"/>
              </a:spcBef>
            </a:pPr>
            <a:r>
              <a:rPr lang="en-US" sz="1800" dirty="0">
                <a:latin typeface="Abadi"/>
                <a:ea typeface="+mn-lt"/>
                <a:cs typeface="+mn-lt"/>
                <a:hlinkClick r:id="rId5"/>
              </a:rPr>
              <a:t>https://github.com/rowlland/Applied-Data-Science-Capstone/tree/master/folium%20maps</a:t>
            </a:r>
            <a:endParaRPr lang="en-US" sz="1800">
              <a:solidFill>
                <a:srgbClr val="000000"/>
              </a:solidFill>
              <a:latin typeface="Abadi"/>
              <a:ea typeface="Calibri"/>
              <a:cs typeface="Calibri"/>
            </a:endParaRPr>
          </a:p>
          <a:p>
            <a:pPr>
              <a:lnSpc>
                <a:spcPct val="100000"/>
              </a:lnSpc>
              <a:spcBef>
                <a:spcPts val="1400"/>
              </a:spcBef>
            </a:pPr>
            <a:endParaRPr lang="en-US" sz="2200" dirty="0">
              <a:solidFill>
                <a:srgbClr val="000000"/>
              </a:solidFill>
              <a:latin typeface="Abadi"/>
              <a:ea typeface="Calibri"/>
              <a:cs typeface="Calibri"/>
            </a:endParaRPr>
          </a:p>
          <a:p>
            <a:pPr>
              <a:lnSpc>
                <a:spcPct val="100000"/>
              </a:lnSpc>
              <a:spcBef>
                <a:spcPts val="1400"/>
              </a:spcBef>
            </a:pPr>
            <a:endParaRPr lang="en-US" sz="2200" dirty="0">
              <a:solidFill>
                <a:srgbClr val="000000"/>
              </a:solidFill>
              <a:latin typeface="Abadi"/>
              <a:ea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dirty="0"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1912" cy="488828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lnSpc>
                <a:spcPct val="70000"/>
              </a:lnSpc>
              <a:spcBef>
                <a:spcPts val="1400"/>
              </a:spcBef>
              <a:buNone/>
            </a:pPr>
            <a:r>
              <a:rPr lang="en-US" sz="2200" dirty="0">
                <a:solidFill>
                  <a:srgbClr val="0B49CB"/>
                </a:solidFill>
                <a:latin typeface="Abadi"/>
              </a:rPr>
              <a:t>Executive Summary</a:t>
            </a:r>
            <a:endParaRPr lang="en-US"/>
          </a:p>
          <a:p>
            <a:pPr>
              <a:lnSpc>
                <a:spcPct val="70000"/>
              </a:lnSpc>
              <a:spcBef>
                <a:spcPts val="1400"/>
              </a:spcBef>
            </a:pPr>
            <a:r>
              <a:rPr lang="en-US" sz="2200" dirty="0">
                <a:solidFill>
                  <a:schemeClr val="accent3">
                    <a:lumMod val="25000"/>
                  </a:schemeClr>
                </a:solidFill>
                <a:latin typeface="Abadi"/>
              </a:rPr>
              <a:t>Data collection methodology:</a:t>
            </a:r>
          </a:p>
          <a:p>
            <a:pPr lvl="1">
              <a:lnSpc>
                <a:spcPct val="70000"/>
              </a:lnSpc>
              <a:spcBef>
                <a:spcPts val="1400"/>
              </a:spcBef>
            </a:pPr>
            <a:r>
              <a:rPr lang="en-US" sz="1800" dirty="0">
                <a:solidFill>
                  <a:schemeClr val="bg2">
                    <a:lumMod val="50000"/>
                  </a:schemeClr>
                </a:solidFill>
                <a:latin typeface="Abadi"/>
              </a:rPr>
              <a:t>Request from SpaceX API</a:t>
            </a:r>
          </a:p>
          <a:p>
            <a:pPr lvl="1">
              <a:lnSpc>
                <a:spcPct val="70000"/>
              </a:lnSpc>
              <a:spcBef>
                <a:spcPts val="1400"/>
              </a:spcBef>
            </a:pPr>
            <a:r>
              <a:rPr lang="en-US" sz="1800" dirty="0">
                <a:solidFill>
                  <a:schemeClr val="bg2">
                    <a:lumMod val="50000"/>
                  </a:schemeClr>
                </a:solidFill>
                <a:latin typeface="Abadi"/>
              </a:rPr>
              <a:t>Web Scraping from Wikipedia</a:t>
            </a:r>
          </a:p>
          <a:p>
            <a:pPr>
              <a:lnSpc>
                <a:spcPct val="70000"/>
              </a:lnSpc>
              <a:spcBef>
                <a:spcPts val="1400"/>
              </a:spcBef>
            </a:pPr>
            <a:r>
              <a:rPr lang="en-US" sz="2200" dirty="0">
                <a:solidFill>
                  <a:schemeClr val="accent3">
                    <a:lumMod val="25000"/>
                  </a:schemeClr>
                </a:solidFill>
                <a:latin typeface="Abadi"/>
              </a:rPr>
              <a:t>Perform data wrangling</a:t>
            </a:r>
          </a:p>
          <a:p>
            <a:pPr lvl="1">
              <a:lnSpc>
                <a:spcPct val="70000"/>
              </a:lnSpc>
              <a:spcBef>
                <a:spcPts val="1400"/>
              </a:spcBef>
            </a:pPr>
            <a:r>
              <a:rPr lang="en-US" sz="1800" dirty="0">
                <a:solidFill>
                  <a:schemeClr val="bg2">
                    <a:lumMod val="50000"/>
                  </a:schemeClr>
                </a:solidFill>
                <a:latin typeface="Abadi"/>
              </a:rPr>
              <a:t>Filter data to only include Falcon 9 launches</a:t>
            </a:r>
          </a:p>
          <a:p>
            <a:pPr lvl="1">
              <a:lnSpc>
                <a:spcPct val="70000"/>
              </a:lnSpc>
              <a:spcBef>
                <a:spcPts val="1400"/>
              </a:spcBef>
            </a:pPr>
            <a:r>
              <a:rPr lang="en-US" sz="1800" dirty="0">
                <a:solidFill>
                  <a:schemeClr val="bg2">
                    <a:lumMod val="50000"/>
                  </a:schemeClr>
                </a:solidFill>
                <a:latin typeface="Abadi"/>
              </a:rPr>
              <a:t>Cleanse data to deal with the missing values</a:t>
            </a:r>
          </a:p>
          <a:p>
            <a:pPr lvl="1">
              <a:lnSpc>
                <a:spcPct val="70000"/>
              </a:lnSpc>
              <a:spcBef>
                <a:spcPts val="1400"/>
              </a:spcBef>
            </a:pPr>
            <a:r>
              <a:rPr lang="en-US" sz="1800" dirty="0">
                <a:solidFill>
                  <a:schemeClr val="bg2">
                    <a:lumMod val="50000"/>
                  </a:schemeClr>
                </a:solidFill>
                <a:latin typeface="Abadi"/>
              </a:rPr>
              <a:t>Determine training labels</a:t>
            </a:r>
          </a:p>
          <a:p>
            <a:pPr>
              <a:lnSpc>
                <a:spcPct val="70000"/>
              </a:lnSpc>
              <a:spcBef>
                <a:spcPts val="1400"/>
              </a:spcBef>
            </a:pPr>
            <a:r>
              <a:rPr lang="en-US" sz="2200" dirty="0">
                <a:solidFill>
                  <a:schemeClr val="accent3">
                    <a:lumMod val="25000"/>
                  </a:schemeClr>
                </a:solidFill>
                <a:latin typeface="Abadi"/>
              </a:rPr>
              <a:t>Perform exploratory data analysis (EDA) using visualization and SQL</a:t>
            </a:r>
          </a:p>
          <a:p>
            <a:pPr>
              <a:lnSpc>
                <a:spcPct val="7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70000"/>
              </a:lnSpc>
              <a:spcBef>
                <a:spcPts val="1400"/>
              </a:spcBef>
            </a:pPr>
            <a:r>
              <a:rPr lang="en-US" sz="2200" dirty="0">
                <a:solidFill>
                  <a:schemeClr val="accent3">
                    <a:lumMod val="25000"/>
                  </a:schemeClr>
                </a:solidFill>
                <a:latin typeface="Abadi"/>
              </a:rPr>
              <a:t>Perform predictive analysis using classification models</a:t>
            </a:r>
          </a:p>
          <a:p>
            <a:pPr lvl="1">
              <a:lnSpc>
                <a:spcPct val="70000"/>
              </a:lnSpc>
              <a:spcBef>
                <a:spcPts val="1400"/>
              </a:spcBef>
            </a:pPr>
            <a:r>
              <a:rPr lang="en-US" sz="1800" dirty="0">
                <a:solidFill>
                  <a:schemeClr val="bg2">
                    <a:lumMod val="50000"/>
                  </a:schemeClr>
                </a:solidFill>
                <a:latin typeface="Abadi"/>
              </a:rPr>
              <a:t>Transform data set and split into training and testing data</a:t>
            </a:r>
          </a:p>
          <a:p>
            <a:pPr lvl="1">
              <a:lnSpc>
                <a:spcPct val="70000"/>
              </a:lnSpc>
              <a:spcBef>
                <a:spcPts val="1400"/>
              </a:spcBef>
            </a:pPr>
            <a:r>
              <a:rPr lang="en-US" sz="1800" dirty="0">
                <a:solidFill>
                  <a:schemeClr val="bg2">
                    <a:lumMod val="50000"/>
                  </a:schemeClr>
                </a:solidFill>
                <a:latin typeface="Abadi"/>
              </a:rPr>
              <a:t>Train different models to find the best parameters and best score</a:t>
            </a:r>
            <a:endParaRPr lang="en-US" dirty="0">
              <a:solidFill>
                <a:schemeClr val="bg2">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109959" cy="1939925"/>
          </a:xfrm>
          <a:prstGeom prst="rect">
            <a:avLst/>
          </a:prstGeom>
        </p:spPr>
        <p:txBody>
          <a:bodyPr vert="horz" lIns="91440" tIns="45720" rIns="91440" bIns="45720" rtlCol="0" anchor="t">
            <a:normAutofit/>
          </a:bodyPr>
          <a:lstStyle/>
          <a:p>
            <a:pPr>
              <a:lnSpc>
                <a:spcPct val="50000"/>
              </a:lnSpc>
              <a:spcBef>
                <a:spcPts val="1400"/>
              </a:spcBef>
            </a:pPr>
            <a:r>
              <a:rPr lang="en-US" sz="2200" dirty="0">
                <a:solidFill>
                  <a:schemeClr val="accent3">
                    <a:lumMod val="25000"/>
                  </a:schemeClr>
                </a:solidFill>
                <a:latin typeface="Abadi"/>
              </a:rPr>
              <a:t>Data collected from SpaceX API (</a:t>
            </a:r>
            <a:r>
              <a:rPr lang="en-US" sz="2200" dirty="0">
                <a:latin typeface="Abadi"/>
                <a:hlinkClick r:id="rId3"/>
              </a:rPr>
              <a:t>https://api.spacexdata.com/v4/launches/past</a:t>
            </a:r>
            <a:r>
              <a:rPr lang="en-US" sz="2200" dirty="0">
                <a:latin typeface="Abadi"/>
              </a:rPr>
              <a:t>)</a:t>
            </a:r>
            <a:endParaRPr lang="en-US" sz="2200">
              <a:solidFill>
                <a:schemeClr val="accent3">
                  <a:lumMod val="25000"/>
                </a:schemeClr>
              </a:solidFill>
              <a:latin typeface="Abadi"/>
            </a:endParaRPr>
          </a:p>
          <a:p>
            <a:pPr>
              <a:lnSpc>
                <a:spcPct val="50000"/>
              </a:lnSpc>
              <a:spcBef>
                <a:spcPts val="1400"/>
              </a:spcBef>
            </a:pPr>
            <a:r>
              <a:rPr lang="en-US" sz="2200" dirty="0">
                <a:latin typeface="Abadi"/>
              </a:rPr>
              <a:t>Request and parse the SpaceX launch data from </a:t>
            </a:r>
            <a:r>
              <a:rPr lang="en-US" sz="2200" dirty="0" err="1">
                <a:latin typeface="Abadi"/>
              </a:rPr>
              <a:t>API_call_spacex_api.json</a:t>
            </a:r>
            <a:endParaRPr lang="en-US" sz="2200">
              <a:solidFill>
                <a:srgbClr val="000000"/>
              </a:solidFill>
              <a:latin typeface="Abadi"/>
              <a:cs typeface="Calibri"/>
            </a:endParaRPr>
          </a:p>
          <a:p>
            <a:pPr>
              <a:lnSpc>
                <a:spcPct val="100000"/>
              </a:lnSpc>
              <a:spcBef>
                <a:spcPts val="1400"/>
              </a:spcBef>
            </a:pPr>
            <a:endParaRPr lang="en-US" sz="2200" dirty="0">
              <a:solidFill>
                <a:srgbClr val="000000"/>
              </a:solidFill>
              <a:latin typeface="Abadi"/>
            </a:endParaRPr>
          </a:p>
          <a:p>
            <a:pPr>
              <a:lnSpc>
                <a:spcPct val="100000"/>
              </a:lnSpc>
              <a:spcBef>
                <a:spcPts val="1400"/>
              </a:spcBef>
            </a:pPr>
            <a:endParaRPr lang="en-US" sz="2200" dirty="0">
              <a:solidFill>
                <a:srgbClr val="000000"/>
              </a:solidFill>
              <a:latin typeface="Abadi"/>
            </a:endParaRPr>
          </a:p>
          <a:p>
            <a:pPr>
              <a:lnSpc>
                <a:spcPct val="100000"/>
              </a:lnSpc>
              <a:spcBef>
                <a:spcPts val="1400"/>
              </a:spcBef>
            </a:pPr>
            <a:endParaRPr lang="en-US" sz="2200" dirty="0">
              <a:solidFill>
                <a:srgbClr val="292929"/>
              </a:solidFill>
              <a:latin typeface="Abadi"/>
            </a:endParaRPr>
          </a:p>
          <a:p>
            <a:endParaRPr lang="en-US" sz="2200" dirty="0">
              <a:latin typeface="Abadi"/>
            </a:endParaRPr>
          </a:p>
          <a:p>
            <a:endParaRPr lang="en-US" sz="2200" dirty="0">
              <a:latin typeface="Abadi"/>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6">
            <a:extLst>
              <a:ext uri="{FF2B5EF4-FFF2-40B4-BE49-F238E27FC236}">
                <a16:creationId xmlns:a16="http://schemas.microsoft.com/office/drawing/2014/main" id="{360FD373-787D-ED3E-B18B-4E45E577DD24}"/>
              </a:ext>
            </a:extLst>
          </p:cNvPr>
          <p:cNvGraphicFramePr/>
          <p:nvPr>
            <p:extLst>
              <p:ext uri="{D42A27DB-BD31-4B8C-83A1-F6EECF244321}">
                <p14:modId xmlns:p14="http://schemas.microsoft.com/office/powerpoint/2010/main" val="167479076"/>
              </p:ext>
            </p:extLst>
          </p:nvPr>
        </p:nvGraphicFramePr>
        <p:xfrm>
          <a:off x="2004165" y="2518775"/>
          <a:ext cx="7515614" cy="3198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26" name="TextBox 1125">
            <a:extLst>
              <a:ext uri="{FF2B5EF4-FFF2-40B4-BE49-F238E27FC236}">
                <a16:creationId xmlns:a16="http://schemas.microsoft.com/office/drawing/2014/main" id="{7A58E159-C1FE-AF7F-8832-A85DF75631AC}"/>
              </a:ext>
            </a:extLst>
          </p:cNvPr>
          <p:cNvSpPr txBox="1"/>
          <p:nvPr/>
        </p:nvSpPr>
        <p:spPr>
          <a:xfrm>
            <a:off x="820456" y="6081386"/>
            <a:ext cx="110208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badi"/>
                <a:hlinkClick r:id="rId9"/>
              </a:rPr>
              <a:t>Applied-Data-Science-Capstone/Data Collection with API.ipynb at master · rowlland/Applied-Data-Science-Capstone · GitHub</a:t>
            </a:r>
            <a:endParaRPr lang="en-US" sz="1400">
              <a:latin typeface="Abadi"/>
            </a:endParaRP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602346" cy="753149"/>
          </a:xfrm>
          <a:prstGeom prst="rect">
            <a:avLst/>
          </a:prstGeom>
        </p:spPr>
        <p:txBody>
          <a:bodyPr lIns="91440" tIns="45720" rIns="91440" bIns="45720" anchor="t">
            <a:noAutofit/>
          </a:bodyPr>
          <a:lstStyle/>
          <a:p>
            <a:pPr>
              <a:lnSpc>
                <a:spcPct val="50000"/>
              </a:lnSpc>
            </a:pPr>
            <a:r>
              <a:rPr lang="en-US" sz="2200" dirty="0">
                <a:latin typeface="Abadi"/>
                <a:ea typeface="+mn-lt"/>
                <a:cs typeface="+mn-lt"/>
              </a:rPr>
              <a:t>Perform web scraping to collect Falcon 9 historical launch records from Wikipedia </a:t>
            </a:r>
            <a:endParaRPr lang="en-US" dirty="0">
              <a:latin typeface="Abadi"/>
              <a:ea typeface="+mn-lt"/>
              <a:cs typeface="+mn-lt"/>
            </a:endParaRPr>
          </a:p>
          <a:p>
            <a:pPr>
              <a:lnSpc>
                <a:spcPct val="50000"/>
              </a:lnSpc>
            </a:pPr>
            <a:r>
              <a:rPr lang="en-US" sz="2200" dirty="0">
                <a:latin typeface="Abadi"/>
                <a:ea typeface="+mn-lt"/>
                <a:cs typeface="+mn-lt"/>
              </a:rPr>
              <a:t>(</a:t>
            </a:r>
            <a:r>
              <a:rPr lang="en-US" sz="2200" dirty="0">
                <a:latin typeface="Abadi"/>
                <a:ea typeface="+mn-lt"/>
                <a:cs typeface="+mn-lt"/>
                <a:hlinkClick r:id="rId3"/>
              </a:rPr>
              <a:t>https://en.wikipedia.org/wiki/List_of_Falcon\_9\_and_Falcon_Heavy_launches</a:t>
            </a:r>
            <a:r>
              <a:rPr lang="en-US" sz="2200" dirty="0">
                <a:latin typeface="Abadi"/>
                <a:ea typeface="+mn-lt"/>
                <a:cs typeface="+mn-lt"/>
              </a:rPr>
              <a:t>)</a:t>
            </a:r>
            <a:endParaRPr lang="en-US" dirty="0">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892FE051-1998-0A68-5F65-E23E33E9E8C7}"/>
              </a:ext>
            </a:extLst>
          </p:cNvPr>
          <p:cNvGraphicFramePr/>
          <p:nvPr>
            <p:extLst>
              <p:ext uri="{D42A27DB-BD31-4B8C-83A1-F6EECF244321}">
                <p14:modId xmlns:p14="http://schemas.microsoft.com/office/powerpoint/2010/main" val="3658234830"/>
              </p:ext>
            </p:extLst>
          </p:nvPr>
        </p:nvGraphicFramePr>
        <p:xfrm>
          <a:off x="2265124" y="2675350"/>
          <a:ext cx="7515614" cy="31983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7" name="TextBox 146">
            <a:extLst>
              <a:ext uri="{FF2B5EF4-FFF2-40B4-BE49-F238E27FC236}">
                <a16:creationId xmlns:a16="http://schemas.microsoft.com/office/drawing/2014/main" id="{0786F7E8-47F1-114E-9AAF-B0CF6A13AAA7}"/>
              </a:ext>
            </a:extLst>
          </p:cNvPr>
          <p:cNvSpPr txBox="1"/>
          <p:nvPr/>
        </p:nvSpPr>
        <p:spPr>
          <a:xfrm>
            <a:off x="757825" y="6081386"/>
            <a:ext cx="105302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badi"/>
                <a:hlinkClick r:id="rId9"/>
              </a:rPr>
              <a:t>Applied-Data-Science-Capstone/Data Collection with Web Scraping.ipynb at master · rowlland/Applied-Data-Science-Capstone · GitHub</a:t>
            </a:r>
            <a:endParaRPr lang="en-US" sz="1400" dirty="0">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875366"/>
          </a:xfrm>
          <a:prstGeom prst="rect">
            <a:avLst/>
          </a:prstGeom>
        </p:spPr>
        <p:txBody>
          <a:bodyPr lIns="91440" tIns="45720" rIns="91440" bIns="45720" anchor="t"/>
          <a:lstStyle/>
          <a:p>
            <a:pPr>
              <a:lnSpc>
                <a:spcPct val="50000"/>
              </a:lnSpc>
            </a:pPr>
            <a:r>
              <a:rPr lang="en-US" sz="2200" dirty="0">
                <a:ea typeface="+mn-lt"/>
                <a:cs typeface="+mn-lt"/>
              </a:rPr>
              <a:t>Perform exploratory data analysis for the data collected from API </a:t>
            </a:r>
            <a:endParaRPr lang="en-US" dirty="0">
              <a:ea typeface="+mn-lt"/>
              <a:cs typeface="+mn-lt"/>
            </a:endParaRPr>
          </a:p>
          <a:p>
            <a:pPr>
              <a:lnSpc>
                <a:spcPct val="50000"/>
              </a:lnSpc>
            </a:pPr>
            <a:r>
              <a:rPr lang="en-US" sz="2200" dirty="0">
                <a:ea typeface="+mn-lt"/>
                <a:cs typeface="+mn-lt"/>
              </a:rPr>
              <a:t>Determine training Labels</a:t>
            </a:r>
            <a:endParaRPr lang="en-US" dirty="0">
              <a:cs typeface="Calibri"/>
            </a:endParaRPr>
          </a:p>
          <a:p>
            <a:endParaRPr lang="en-US">
              <a:solidFill>
                <a:srgbClr val="000000"/>
              </a:solidFill>
              <a:latin typeface="Calibri" panose="020F0502020204030204"/>
              <a:cs typeface="Calibri"/>
            </a:endParaRPr>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C5E805A6-B938-9A9E-9B0D-255EE0285580}"/>
              </a:ext>
            </a:extLst>
          </p:cNvPr>
          <p:cNvGraphicFramePr/>
          <p:nvPr>
            <p:extLst>
              <p:ext uri="{D42A27DB-BD31-4B8C-83A1-F6EECF244321}">
                <p14:modId xmlns:p14="http://schemas.microsoft.com/office/powerpoint/2010/main" val="67972279"/>
              </p:ext>
            </p:extLst>
          </p:nvPr>
        </p:nvGraphicFramePr>
        <p:xfrm>
          <a:off x="2338193" y="2591843"/>
          <a:ext cx="7515614" cy="3198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9" name="TextBox 148">
            <a:extLst>
              <a:ext uri="{FF2B5EF4-FFF2-40B4-BE49-F238E27FC236}">
                <a16:creationId xmlns:a16="http://schemas.microsoft.com/office/drawing/2014/main" id="{1C3D693E-0986-F483-1224-DB20208708ED}"/>
              </a:ext>
            </a:extLst>
          </p:cNvPr>
          <p:cNvSpPr txBox="1"/>
          <p:nvPr/>
        </p:nvSpPr>
        <p:spPr>
          <a:xfrm>
            <a:off x="768264" y="6081387"/>
            <a:ext cx="1051977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badi"/>
                <a:hlinkClick r:id="rId8"/>
              </a:rPr>
              <a:t>Applied-Data-Science-Capstone/Data Wrangling.ipynb at master · rowlland/Applied-Data-Science-Capstone · GitHub</a:t>
            </a:r>
            <a:endParaRPr lang="en-US" sz="1400" dirty="0">
              <a:latin typeface="Abadi"/>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49</Slides>
  <Notes>4</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1795</cp:revision>
  <dcterms:created xsi:type="dcterms:W3CDTF">2021-04-29T18:58:34Z</dcterms:created>
  <dcterms:modified xsi:type="dcterms:W3CDTF">2023-01-26T23:07:28Z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